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20" autoAdjust="0"/>
    <p:restoredTop sz="94660"/>
  </p:normalViewPr>
  <p:slideViewPr>
    <p:cSldViewPr snapToGrid="0">
      <p:cViewPr varScale="1">
        <p:scale>
          <a:sx n="86" d="100"/>
          <a:sy n="86" d="100"/>
        </p:scale>
        <p:origin x="47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723C594-DB9B-4706-8777-EBC837F7BFEC}" type="datetimeFigureOut">
              <a:rPr lang="ar-SA" smtClean="0"/>
              <a:t>02/04/41</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6CE7A2E-730F-4C59-85D6-8DFD86C5F614}" type="slidenum">
              <a:rPr lang="ar-SA" smtClean="0"/>
              <a:t>‹#›</a:t>
            </a:fld>
            <a:endParaRPr lang="ar-SA"/>
          </a:p>
        </p:txBody>
      </p:sp>
    </p:spTree>
    <p:extLst>
      <p:ext uri="{BB962C8B-B14F-4D97-AF65-F5344CB8AC3E}">
        <p14:creationId xmlns:p14="http://schemas.microsoft.com/office/powerpoint/2010/main" val="152359705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2437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1680039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4277334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68265F19-54E7-4474-AD26-8DC69A04BE52}" type="datetimeFigureOut">
              <a:rPr lang="ar-SA" smtClean="0"/>
              <a:t>02/04/41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338334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68265F19-54E7-4474-AD26-8DC69A04BE52}" type="datetimeFigureOut">
              <a:rPr lang="ar-SA" smtClean="0"/>
              <a:t>02/04/41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1358327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68265F19-54E7-4474-AD26-8DC69A04BE52}" type="datetimeFigureOut">
              <a:rPr lang="ar-SA" smtClean="0"/>
              <a:t>02/04/41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282576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65F19-54E7-4474-AD26-8DC69A04BE52}" type="datetimeFigureOut">
              <a:rPr lang="ar-SA" smtClean="0"/>
              <a:t>02/04/41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1907460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68265F19-54E7-4474-AD26-8DC69A04BE52}" type="datetimeFigureOut">
              <a:rPr lang="ar-SA" smtClean="0"/>
              <a:t>02/04/41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286434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a:t>انقر لتحرير نمط عنوان الشكل الرئيسي</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68265F19-54E7-4474-AD26-8DC69A04BE52}" type="datetimeFigureOut">
              <a:rPr lang="ar-SA" smtClean="0"/>
              <a:t>02/04/41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1207280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Date Placeholder 2"/>
          <p:cNvSpPr>
            <a:spLocks noGrp="1"/>
          </p:cNvSpPr>
          <p:nvPr>
            <p:ph type="dt" sz="half" idx="10"/>
          </p:nvPr>
        </p:nvSpPr>
        <p:spPr/>
        <p:txBody>
          <a:bodyPr/>
          <a:lstStyle/>
          <a:p>
            <a:fld id="{68265F19-54E7-4474-AD26-8DC69A04BE52}" type="datetimeFigureOut">
              <a:rPr lang="ar-SA" smtClean="0"/>
              <a:t>02/04/41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402462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944970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2300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4104785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a:t>انقر لتحرير أنماط نص الشكل الرئيسي</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5793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a:t>انقر لتحرير أنماط نص الشكل الرئيسي</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4147002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155454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8265F19-54E7-4474-AD26-8DC69A04BE52}" type="datetimeFigureOut">
              <a:rPr lang="ar-SA" smtClean="0"/>
              <a:t>02/04/41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7B79F31-9CA8-428E-8C31-700BCA0BFC8F}" type="slidenum">
              <a:rPr lang="ar-SA" smtClean="0"/>
              <a:t>‹#›</a:t>
            </a:fld>
            <a:endParaRPr lang="ar-SA"/>
          </a:p>
        </p:txBody>
      </p:sp>
    </p:spTree>
    <p:extLst>
      <p:ext uri="{BB962C8B-B14F-4D97-AF65-F5344CB8AC3E}">
        <p14:creationId xmlns:p14="http://schemas.microsoft.com/office/powerpoint/2010/main" val="406842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8265F19-54E7-4474-AD26-8DC69A04BE52}" type="datetimeFigureOut">
              <a:rPr lang="ar-SA" smtClean="0"/>
              <a:t>02/04/41</a:t>
            </a:fld>
            <a:endParaRPr lang="ar-SA"/>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ar-SA"/>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7B79F31-9CA8-428E-8C31-700BCA0BFC8F}" type="slidenum">
              <a:rPr lang="ar-SA" smtClean="0"/>
              <a:t>‹#›</a:t>
            </a:fld>
            <a:endParaRPr lang="ar-SA"/>
          </a:p>
        </p:txBody>
      </p:sp>
    </p:spTree>
    <p:extLst>
      <p:ext uri="{BB962C8B-B14F-4D97-AF65-F5344CB8AC3E}">
        <p14:creationId xmlns:p14="http://schemas.microsoft.com/office/powerpoint/2010/main" val="2851612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new-educ.com/%D8%AA%D9%88%D8%B8%D9%8A%D9%81-%D8%A7%D9%84%D8%A3%D8%AC%D9%87%D8%B2%D8%A9-%D8%A7%D9%84%D9%84%D9%88%D8%AD%D9%8A%D8%A9-%D9%81%D9%8A-%D8%A7%D9%84%D8%AA%D8%B9%D9%84%D9%8A%D9%85"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a:extLst>
              <a:ext uri="{FF2B5EF4-FFF2-40B4-BE49-F238E27FC236}">
                <a16:creationId xmlns:a16="http://schemas.microsoft.com/office/drawing/2014/main" id="{3FF265A3-166C-4B52-A54B-BE7F7F0E2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9" y="2109355"/>
            <a:ext cx="12098481" cy="4748645"/>
          </a:xfrm>
          <a:prstGeom prst="rect">
            <a:avLst/>
          </a:prstGeom>
          <a:effectLst>
            <a:glow rad="12700">
              <a:schemeClr val="accent1"/>
            </a:glow>
            <a:outerShdw blurRad="1003300" dist="50800" dir="16920000" sx="94000" sy="94000" algn="ctr" rotWithShape="0">
              <a:srgbClr val="000000">
                <a:alpha val="78000"/>
              </a:srgbClr>
            </a:outerShdw>
          </a:effectLst>
          <a:scene3d>
            <a:camera prst="orthographicFront"/>
            <a:lightRig rig="threePt" dir="t"/>
          </a:scene3d>
          <a:sp3d>
            <a:bevelT w="0" h="0"/>
            <a:bevelB w="0" h="0" prst="divot"/>
          </a:sp3d>
        </p:spPr>
      </p:pic>
      <p:sp>
        <p:nvSpPr>
          <p:cNvPr id="9" name="مستطيل 8">
            <a:extLst>
              <a:ext uri="{FF2B5EF4-FFF2-40B4-BE49-F238E27FC236}">
                <a16:creationId xmlns:a16="http://schemas.microsoft.com/office/drawing/2014/main" id="{1304CA9D-5D3E-45B8-BDD7-00FDABE73B02}"/>
              </a:ext>
            </a:extLst>
          </p:cNvPr>
          <p:cNvSpPr/>
          <p:nvPr/>
        </p:nvSpPr>
        <p:spPr>
          <a:xfrm>
            <a:off x="4383118" y="1051071"/>
            <a:ext cx="4204997" cy="923330"/>
          </a:xfrm>
          <a:prstGeom prst="rect">
            <a:avLst/>
          </a:prstGeom>
          <a:noFill/>
        </p:spPr>
        <p:txBody>
          <a:bodyPr wrap="none" lIns="91440" tIns="45720" rIns="91440" bIns="45720">
            <a:spAutoFit/>
          </a:bodyPr>
          <a:lstStyle/>
          <a:p>
            <a:pPr algn="ctr"/>
            <a:r>
              <a:rPr lang="ar-SA" sz="5400" b="1" cap="none" spc="0" dirty="0">
                <a:ln w="12700" cmpd="sng">
                  <a:solidFill>
                    <a:schemeClr val="accent4"/>
                  </a:solidFill>
                  <a:prstDash val="solid"/>
                </a:ln>
                <a:solidFill>
                  <a:schemeClr val="accent2">
                    <a:lumMod val="75000"/>
                  </a:schemeClr>
                </a:solidFill>
                <a:effectLst/>
              </a:rPr>
              <a:t>التعليم الالكتروني </a:t>
            </a:r>
          </a:p>
        </p:txBody>
      </p:sp>
    </p:spTree>
    <p:extLst>
      <p:ext uri="{BB962C8B-B14F-4D97-AF65-F5344CB8AC3E}">
        <p14:creationId xmlns:p14="http://schemas.microsoft.com/office/powerpoint/2010/main" val="2585863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85B2FDEB-41AE-44C5-99F7-BA28649E8F86}"/>
              </a:ext>
            </a:extLst>
          </p:cNvPr>
          <p:cNvSpPr/>
          <p:nvPr/>
        </p:nvSpPr>
        <p:spPr>
          <a:xfrm>
            <a:off x="5121097" y="0"/>
            <a:ext cx="5609228" cy="923330"/>
          </a:xfrm>
          <a:prstGeom prst="rect">
            <a:avLst/>
          </a:prstGeom>
          <a:noFill/>
        </p:spPr>
        <p:txBody>
          <a:bodyPr wrap="none" lIns="91440" tIns="45720" rIns="91440" bIns="45720">
            <a:spAutoFit/>
          </a:bodyPr>
          <a:lstStyle/>
          <a:p>
            <a:pPr algn="ctr"/>
            <a:r>
              <a:rPr lang="ar-SA" sz="5400" b="0" cap="none" spc="0" dirty="0">
                <a:ln w="0"/>
                <a:solidFill>
                  <a:schemeClr val="accent1"/>
                </a:solidFill>
                <a:effectLst>
                  <a:outerShdw blurRad="38100" dist="25400" dir="5400000" algn="ctr" rotWithShape="0">
                    <a:srgbClr val="6E747A">
                      <a:alpha val="43000"/>
                    </a:srgbClr>
                  </a:outerShdw>
                </a:effectLst>
              </a:rPr>
              <a:t>مفهوم التعليم الالكتروني </a:t>
            </a:r>
          </a:p>
        </p:txBody>
      </p:sp>
      <p:sp>
        <p:nvSpPr>
          <p:cNvPr id="9" name="مستطيل 8">
            <a:extLst>
              <a:ext uri="{FF2B5EF4-FFF2-40B4-BE49-F238E27FC236}">
                <a16:creationId xmlns:a16="http://schemas.microsoft.com/office/drawing/2014/main" id="{463DFA84-1BE4-48A8-8C78-5F3374D3FAA8}"/>
              </a:ext>
            </a:extLst>
          </p:cNvPr>
          <p:cNvSpPr/>
          <p:nvPr/>
        </p:nvSpPr>
        <p:spPr>
          <a:xfrm>
            <a:off x="166255" y="1475509"/>
            <a:ext cx="11554691" cy="2308324"/>
          </a:xfrm>
          <a:prstGeom prst="rect">
            <a:avLst/>
          </a:prstGeom>
        </p:spPr>
        <p:txBody>
          <a:bodyPr wrap="square">
            <a:spAutoFit/>
          </a:bodyPr>
          <a:lstStyle/>
          <a:p>
            <a:pPr algn="r"/>
            <a:r>
              <a:rPr lang="ar-SA" sz="2400" dirty="0"/>
              <a:t>منظومة تعليمية لتقديم البرامج التعليمية أو التدريبية للمتعلمين أو المتدربين في أي وقت وفي أي مكان باستخدام تقنيات المعلومات والاتصالات التفاعلية مثل (الإنترنت، الإذاعة، القنوات المحلية أو الفضائية للتلفاز، الأقراص المدمجة، التليفون، البريد الإلكتروني، أجهزة الحاسوب، المؤتمرات عن بعد) لتوفير بيئة تعليمية/ تعلمية تفاعلية متعددة المصادر بطريقة متزامنة في الفصل الدراسي أو غير متزامنة عن بعد دون الالتزام بمكان محدد اعتماداً على التعلم الذاتي والتفاعل بين المتعلم والمعلم”. </a:t>
            </a:r>
          </a:p>
        </p:txBody>
      </p:sp>
    </p:spTree>
    <p:extLst>
      <p:ext uri="{BB962C8B-B14F-4D97-AF65-F5344CB8AC3E}">
        <p14:creationId xmlns:p14="http://schemas.microsoft.com/office/powerpoint/2010/main" val="103286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7005249F-11FE-49D7-ABA6-866D6B5A3C4A}"/>
              </a:ext>
            </a:extLst>
          </p:cNvPr>
          <p:cNvSpPr/>
          <p:nvPr/>
        </p:nvSpPr>
        <p:spPr>
          <a:xfrm>
            <a:off x="3262745" y="431953"/>
            <a:ext cx="5548746" cy="923330"/>
          </a:xfrm>
          <a:prstGeom prst="rect">
            <a:avLst/>
          </a:prstGeom>
          <a:noFill/>
        </p:spPr>
        <p:txBody>
          <a:bodyPr wrap="square" lIns="91440" tIns="45720" rIns="91440" bIns="45720">
            <a:spAutoFit/>
          </a:bodyPr>
          <a:lstStyle/>
          <a:p>
            <a:pPr algn="ctr"/>
            <a:r>
              <a:rPr lang="ar-SA" sz="5400" b="1" cap="none" spc="0" dirty="0">
                <a:ln w="22225">
                  <a:solidFill>
                    <a:schemeClr val="accent2"/>
                  </a:solidFill>
                  <a:prstDash val="solid"/>
                </a:ln>
                <a:effectLst/>
              </a:rPr>
              <a:t>أهدافه</a:t>
            </a:r>
            <a:r>
              <a:rPr lang="ar-SA" sz="5400" b="1" cap="none" spc="0" dirty="0">
                <a:ln w="22225">
                  <a:solidFill>
                    <a:schemeClr val="accent2"/>
                  </a:solidFill>
                  <a:prstDash val="solid"/>
                </a:ln>
                <a:solidFill>
                  <a:schemeClr val="accent2">
                    <a:lumMod val="40000"/>
                    <a:lumOff val="60000"/>
                  </a:schemeClr>
                </a:solidFill>
                <a:effectLst/>
              </a:rPr>
              <a:t> </a:t>
            </a:r>
          </a:p>
        </p:txBody>
      </p:sp>
      <p:pic>
        <p:nvPicPr>
          <p:cNvPr id="10" name="صورة 9">
            <a:extLst>
              <a:ext uri="{FF2B5EF4-FFF2-40B4-BE49-F238E27FC236}">
                <a16:creationId xmlns:a16="http://schemas.microsoft.com/office/drawing/2014/main" id="{CCA49BC0-83C8-4E22-B17E-9AAF6DB4D05F}"/>
              </a:ext>
            </a:extLst>
          </p:cNvPr>
          <p:cNvPicPr>
            <a:picLocks noChangeAspect="1"/>
          </p:cNvPicPr>
          <p:nvPr/>
        </p:nvPicPr>
        <p:blipFill rotWithShape="1">
          <a:blip r:embed="rId2">
            <a:extLst>
              <a:ext uri="{28A0092B-C50C-407E-A947-70E740481C1C}">
                <a14:useLocalDpi xmlns:a14="http://schemas.microsoft.com/office/drawing/2010/main" val="0"/>
              </a:ext>
            </a:extLst>
          </a:blip>
          <a:srcRect l="40072" t="6846" b="4259"/>
          <a:stretch/>
        </p:blipFill>
        <p:spPr>
          <a:xfrm>
            <a:off x="813738" y="1276130"/>
            <a:ext cx="11575472" cy="5205846"/>
          </a:xfrm>
          <a:prstGeom prst="rect">
            <a:avLst/>
          </a:prstGeom>
          <a:scene3d>
            <a:camera prst="perspectiveRight"/>
            <a:lightRig rig="threePt" dir="t"/>
          </a:scene3d>
        </p:spPr>
      </p:pic>
      <p:sp>
        <p:nvSpPr>
          <p:cNvPr id="11" name="مستطيل 10">
            <a:extLst>
              <a:ext uri="{FF2B5EF4-FFF2-40B4-BE49-F238E27FC236}">
                <a16:creationId xmlns:a16="http://schemas.microsoft.com/office/drawing/2014/main" id="{8E8AFD34-9942-4DD7-826C-85019621495F}"/>
              </a:ext>
            </a:extLst>
          </p:cNvPr>
          <p:cNvSpPr/>
          <p:nvPr/>
        </p:nvSpPr>
        <p:spPr>
          <a:xfrm>
            <a:off x="6338455" y="1047507"/>
            <a:ext cx="4869871" cy="1231106"/>
          </a:xfrm>
          <a:prstGeom prst="rect">
            <a:avLst/>
          </a:prstGeom>
          <a:noFill/>
        </p:spPr>
        <p:txBody>
          <a:bodyPr wrap="square" lIns="91440" tIns="45720" rIns="91440" bIns="45720">
            <a:spAutoFit/>
          </a:bodyPr>
          <a:lstStyle/>
          <a:p>
            <a:pPr algn="ctr"/>
            <a:r>
              <a:rPr lang="ar-SA" sz="5400" dirty="0">
                <a:ln w="0"/>
                <a:solidFill>
                  <a:schemeClr val="accent1"/>
                </a:solidFill>
                <a:effectLst>
                  <a:outerShdw blurRad="38100" dist="25400" dir="5400000" algn="ctr" rotWithShape="0">
                    <a:srgbClr val="6E747A">
                      <a:alpha val="43000"/>
                    </a:srgbClr>
                  </a:outerShdw>
                </a:effectLst>
              </a:rPr>
              <a:t>	  </a:t>
            </a:r>
            <a:r>
              <a:rPr lang="ar-SA" sz="2000" dirty="0">
                <a:ln w="0"/>
                <a:solidFill>
                  <a:schemeClr val="accent1"/>
                </a:solidFill>
                <a:effectLst>
                  <a:outerShdw blurRad="38100" dist="25400" dir="5400000" algn="ctr" rotWithShape="0">
                    <a:srgbClr val="6E747A">
                      <a:alpha val="43000"/>
                    </a:srgbClr>
                  </a:outerShdw>
                </a:effectLst>
              </a:rPr>
              <a:t>رفع جودة المقررات والمصادر </a:t>
            </a:r>
          </a:p>
          <a:p>
            <a:pPr algn="ctr"/>
            <a:r>
              <a:rPr lang="ar-SA" sz="2000" dirty="0">
                <a:ln w="0"/>
                <a:solidFill>
                  <a:schemeClr val="accent1"/>
                </a:solidFill>
                <a:effectLst>
                  <a:outerShdw blurRad="38100" dist="25400" dir="5400000" algn="ctr" rotWithShape="0">
                    <a:srgbClr val="6E747A">
                      <a:alpha val="43000"/>
                    </a:srgbClr>
                  </a:outerShdw>
                </a:effectLst>
              </a:rPr>
              <a:t>والبرامج التعليمية</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3" name="مستطيل 12">
            <a:extLst>
              <a:ext uri="{FF2B5EF4-FFF2-40B4-BE49-F238E27FC236}">
                <a16:creationId xmlns:a16="http://schemas.microsoft.com/office/drawing/2014/main" id="{6513BE69-9C30-41E0-8A58-77FEB99699B4}"/>
              </a:ext>
            </a:extLst>
          </p:cNvPr>
          <p:cNvSpPr/>
          <p:nvPr/>
        </p:nvSpPr>
        <p:spPr>
          <a:xfrm>
            <a:off x="7259080" y="2694112"/>
            <a:ext cx="3305713" cy="400110"/>
          </a:xfrm>
          <a:prstGeom prst="rect">
            <a:avLst/>
          </a:prstGeom>
          <a:noFill/>
        </p:spPr>
        <p:txBody>
          <a:bodyPr wrap="none" lIns="91440" tIns="45720" rIns="91440" bIns="45720">
            <a:spAutoFit/>
          </a:bodyPr>
          <a:lstStyle/>
          <a:p>
            <a:pPr algn="ctr"/>
            <a:r>
              <a:rPr lang="ar-SA" sz="2000" dirty="0">
                <a:ln w="0"/>
                <a:solidFill>
                  <a:schemeClr val="accent1"/>
                </a:solidFill>
                <a:effectLst>
                  <a:outerShdw blurRad="38100" dist="25400" dir="5400000" algn="ctr" rotWithShape="0">
                    <a:srgbClr val="6E747A">
                      <a:alpha val="43000"/>
                    </a:srgbClr>
                  </a:outerShdw>
                </a:effectLst>
              </a:rPr>
              <a:t>	تحسين جودة التعلم ونواتجه</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4" name="مستطيل 13">
            <a:extLst>
              <a:ext uri="{FF2B5EF4-FFF2-40B4-BE49-F238E27FC236}">
                <a16:creationId xmlns:a16="http://schemas.microsoft.com/office/drawing/2014/main" id="{1D50480D-59FE-43C0-B227-AA0C64B4B7F1}"/>
              </a:ext>
            </a:extLst>
          </p:cNvPr>
          <p:cNvSpPr/>
          <p:nvPr/>
        </p:nvSpPr>
        <p:spPr>
          <a:xfrm>
            <a:off x="7017827" y="3509721"/>
            <a:ext cx="3788217" cy="707886"/>
          </a:xfrm>
          <a:prstGeom prst="rect">
            <a:avLst/>
          </a:prstGeom>
          <a:noFill/>
        </p:spPr>
        <p:txBody>
          <a:bodyPr wrap="none" lIns="91440" tIns="45720" rIns="91440" bIns="45720">
            <a:spAutoFit/>
          </a:bodyPr>
          <a:lstStyle/>
          <a:p>
            <a:pPr algn="ctr"/>
            <a:r>
              <a:rPr lang="ar-SA" sz="2000" dirty="0">
                <a:ln w="0"/>
                <a:solidFill>
                  <a:schemeClr val="accent1"/>
                </a:solidFill>
                <a:effectLst>
                  <a:outerShdw blurRad="38100" dist="25400" dir="5400000" algn="ctr" rotWithShape="0">
                    <a:srgbClr val="6E747A">
                      <a:alpha val="43000"/>
                    </a:srgbClr>
                  </a:outerShdw>
                </a:effectLst>
              </a:rPr>
              <a:t>	تحقيق المساواة وتكافؤ الفرص</a:t>
            </a:r>
          </a:p>
          <a:p>
            <a:pPr algn="ctr"/>
            <a:r>
              <a:rPr lang="ar-SA" sz="2000" dirty="0">
                <a:ln w="0"/>
                <a:solidFill>
                  <a:schemeClr val="accent1"/>
                </a:solidFill>
                <a:effectLst>
                  <a:outerShdw blurRad="38100" dist="25400" dir="5400000" algn="ctr" rotWithShape="0">
                    <a:srgbClr val="6E747A">
                      <a:alpha val="43000"/>
                    </a:srgbClr>
                  </a:outerShdw>
                </a:effectLst>
              </a:rPr>
              <a:t> التعليمية للجميع</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5" name="مستطيل 14">
            <a:extLst>
              <a:ext uri="{FF2B5EF4-FFF2-40B4-BE49-F238E27FC236}">
                <a16:creationId xmlns:a16="http://schemas.microsoft.com/office/drawing/2014/main" id="{2E72DB58-1EC8-4856-B509-E7EBD3AC11F7}"/>
              </a:ext>
            </a:extLst>
          </p:cNvPr>
          <p:cNvSpPr/>
          <p:nvPr/>
        </p:nvSpPr>
        <p:spPr>
          <a:xfrm>
            <a:off x="6338455" y="4433051"/>
            <a:ext cx="4307589" cy="707886"/>
          </a:xfrm>
          <a:prstGeom prst="rect">
            <a:avLst/>
          </a:prstGeom>
          <a:noFill/>
        </p:spPr>
        <p:txBody>
          <a:bodyPr wrap="square" lIns="91440" tIns="45720" rIns="91440" bIns="45720">
            <a:spAutoFit/>
          </a:bodyPr>
          <a:lstStyle/>
          <a:p>
            <a:pPr algn="ctr"/>
            <a:r>
              <a:rPr lang="ar-SA" sz="2000" dirty="0">
                <a:ln w="0"/>
                <a:solidFill>
                  <a:schemeClr val="accent1"/>
                </a:solidFill>
                <a:effectLst>
                  <a:outerShdw blurRad="38100" dist="25400" dir="5400000" algn="ctr" rotWithShape="0">
                    <a:srgbClr val="6E747A">
                      <a:alpha val="43000"/>
                    </a:srgbClr>
                  </a:outerShdw>
                </a:effectLst>
              </a:rPr>
              <a:t>		تحرير المتعلمين من قيود نظام </a:t>
            </a:r>
          </a:p>
          <a:p>
            <a:pPr algn="ctr"/>
            <a:r>
              <a:rPr lang="ar-SA" sz="2000" dirty="0">
                <a:ln w="0"/>
                <a:solidFill>
                  <a:schemeClr val="accent1"/>
                </a:solidFill>
                <a:effectLst>
                  <a:outerShdw blurRad="38100" dist="25400" dir="5400000" algn="ctr" rotWithShape="0">
                    <a:srgbClr val="6E747A">
                      <a:alpha val="43000"/>
                    </a:srgbClr>
                  </a:outerShdw>
                </a:effectLst>
              </a:rPr>
              <a:t>التعليم التقليدي</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6" name="مستطيل 15">
            <a:extLst>
              <a:ext uri="{FF2B5EF4-FFF2-40B4-BE49-F238E27FC236}">
                <a16:creationId xmlns:a16="http://schemas.microsoft.com/office/drawing/2014/main" id="{7169ABA6-DE1E-4DFE-B4FF-F6CA2BEBD38D}"/>
              </a:ext>
            </a:extLst>
          </p:cNvPr>
          <p:cNvSpPr/>
          <p:nvPr/>
        </p:nvSpPr>
        <p:spPr>
          <a:xfrm>
            <a:off x="6037118" y="5500967"/>
            <a:ext cx="4710044" cy="707886"/>
          </a:xfrm>
          <a:prstGeom prst="rect">
            <a:avLst/>
          </a:prstGeom>
          <a:noFill/>
        </p:spPr>
        <p:txBody>
          <a:bodyPr wrap="square" lIns="91440" tIns="45720" rIns="91440" bIns="45720">
            <a:spAutoFit/>
          </a:bodyPr>
          <a:lstStyle/>
          <a:p>
            <a:pPr algn="ctr"/>
            <a:r>
              <a:rPr lang="ar-SA" sz="2000" dirty="0">
                <a:ln w="0"/>
                <a:solidFill>
                  <a:schemeClr val="accent1"/>
                </a:solidFill>
                <a:effectLst>
                  <a:outerShdw blurRad="38100" dist="25400" dir="5400000" algn="ctr" rotWithShape="0">
                    <a:srgbClr val="6E747A">
                      <a:alpha val="43000"/>
                    </a:srgbClr>
                  </a:outerShdw>
                </a:effectLst>
              </a:rPr>
              <a:t>			تحقيق المتعة والنشاط للمتعلم</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7" name="مستطيل 16">
            <a:extLst>
              <a:ext uri="{FF2B5EF4-FFF2-40B4-BE49-F238E27FC236}">
                <a16:creationId xmlns:a16="http://schemas.microsoft.com/office/drawing/2014/main" id="{3BCB0B6C-8412-4868-8875-3BAC1F900E3A}"/>
              </a:ext>
            </a:extLst>
          </p:cNvPr>
          <p:cNvSpPr/>
          <p:nvPr/>
        </p:nvSpPr>
        <p:spPr>
          <a:xfrm>
            <a:off x="-917864" y="1122217"/>
            <a:ext cx="5146964" cy="707886"/>
          </a:xfrm>
          <a:prstGeom prst="rect">
            <a:avLst/>
          </a:prstGeom>
          <a:noFill/>
        </p:spPr>
        <p:txBody>
          <a:bodyPr wrap="square" lIns="91440" tIns="45720" rIns="91440" bIns="45720">
            <a:spAutoFit/>
          </a:bodyPr>
          <a:lstStyle/>
          <a:p>
            <a:pPr algn="ctr"/>
            <a:r>
              <a:rPr lang="ar-SA" sz="2000" dirty="0">
                <a:ln w="0"/>
                <a:solidFill>
                  <a:schemeClr val="accent1"/>
                </a:solidFill>
                <a:effectLst>
                  <a:outerShdw blurRad="38100" dist="25400" dir="5400000" algn="ctr" rotWithShape="0">
                    <a:srgbClr val="6E747A">
                      <a:alpha val="43000"/>
                    </a:srgbClr>
                  </a:outerShdw>
                </a:effectLst>
              </a:rPr>
              <a:t>			تطوير الأداء الأكاديمي والمهني  للمعلمين</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8" name="مستطيل 17">
            <a:extLst>
              <a:ext uri="{FF2B5EF4-FFF2-40B4-BE49-F238E27FC236}">
                <a16:creationId xmlns:a16="http://schemas.microsoft.com/office/drawing/2014/main" id="{B0FD7FE7-3A1E-4E17-BBEF-2C5C81D7C084}"/>
              </a:ext>
            </a:extLst>
          </p:cNvPr>
          <p:cNvSpPr/>
          <p:nvPr/>
        </p:nvSpPr>
        <p:spPr>
          <a:xfrm>
            <a:off x="-537215" y="2307397"/>
            <a:ext cx="4683187" cy="400110"/>
          </a:xfrm>
          <a:prstGeom prst="rect">
            <a:avLst/>
          </a:prstGeom>
          <a:noFill/>
        </p:spPr>
        <p:txBody>
          <a:bodyPr wrap="square" lIns="91440" tIns="45720" rIns="91440" bIns="45720">
            <a:spAutoFit/>
          </a:bodyPr>
          <a:lstStyle/>
          <a:p>
            <a:pPr algn="ctr"/>
            <a:r>
              <a:rPr lang="ar-SA" sz="2000" dirty="0">
                <a:ln w="0"/>
                <a:solidFill>
                  <a:schemeClr val="accent1"/>
                </a:solidFill>
                <a:effectLst>
                  <a:outerShdw blurRad="38100" dist="25400" dir="5400000" algn="ctr" rotWithShape="0">
                    <a:srgbClr val="6E747A">
                      <a:alpha val="43000"/>
                    </a:srgbClr>
                  </a:outerShdw>
                </a:effectLst>
              </a:rPr>
              <a:t>				تقليل أعباء المعلمين</a:t>
            </a:r>
            <a:endParaRPr lang="ar-SA" sz="2000" b="0" cap="none" spc="0" dirty="0">
              <a:ln w="0"/>
              <a:solidFill>
                <a:schemeClr val="accent1"/>
              </a:solidFill>
              <a:effectLst>
                <a:outerShdw blurRad="38100" dist="25400" dir="5400000" algn="ctr" rotWithShape="0">
                  <a:srgbClr val="6E747A">
                    <a:alpha val="43000"/>
                  </a:srgbClr>
                </a:outerShdw>
              </a:effectLst>
            </a:endParaRPr>
          </a:p>
        </p:txBody>
      </p:sp>
      <p:sp>
        <p:nvSpPr>
          <p:cNvPr id="19" name="مستطيل 18">
            <a:extLst>
              <a:ext uri="{FF2B5EF4-FFF2-40B4-BE49-F238E27FC236}">
                <a16:creationId xmlns:a16="http://schemas.microsoft.com/office/drawing/2014/main" id="{5BF6DC7E-1882-4519-A8D1-B38DAFCF3EF9}"/>
              </a:ext>
            </a:extLst>
          </p:cNvPr>
          <p:cNvSpPr/>
          <p:nvPr/>
        </p:nvSpPr>
        <p:spPr>
          <a:xfrm>
            <a:off x="813738" y="3509721"/>
            <a:ext cx="3583032" cy="369332"/>
          </a:xfrm>
          <a:prstGeom prst="rect">
            <a:avLst/>
          </a:prstGeom>
        </p:spPr>
        <p:txBody>
          <a:bodyPr wrap="none">
            <a:spAutoFit/>
          </a:bodyPr>
          <a:lstStyle/>
          <a:p>
            <a:r>
              <a:rPr lang="ar-SA" dirty="0"/>
              <a:t>	توفير الوقت وزيادة سرعة التعلم</a:t>
            </a:r>
          </a:p>
        </p:txBody>
      </p:sp>
      <p:sp>
        <p:nvSpPr>
          <p:cNvPr id="20" name="مستطيل 19">
            <a:extLst>
              <a:ext uri="{FF2B5EF4-FFF2-40B4-BE49-F238E27FC236}">
                <a16:creationId xmlns:a16="http://schemas.microsoft.com/office/drawing/2014/main" id="{48DC9C69-FBB4-4572-936E-5A9AF26DB5AE}"/>
              </a:ext>
            </a:extLst>
          </p:cNvPr>
          <p:cNvSpPr/>
          <p:nvPr/>
        </p:nvSpPr>
        <p:spPr>
          <a:xfrm>
            <a:off x="604490" y="4585374"/>
            <a:ext cx="3990799" cy="646331"/>
          </a:xfrm>
          <a:prstGeom prst="rect">
            <a:avLst/>
          </a:prstGeom>
        </p:spPr>
        <p:txBody>
          <a:bodyPr wrap="square">
            <a:spAutoFit/>
          </a:bodyPr>
          <a:lstStyle/>
          <a:p>
            <a:r>
              <a:rPr lang="ar-SA" dirty="0"/>
              <a:t>	</a:t>
            </a:r>
            <a:r>
              <a:rPr lang="ar-SA" b="1" dirty="0">
                <a:solidFill>
                  <a:schemeClr val="bg1"/>
                </a:solidFill>
              </a:rPr>
              <a:t>خفض التكاليف وتقليل النفقات على المدى الطويل</a:t>
            </a:r>
          </a:p>
        </p:txBody>
      </p:sp>
      <p:sp>
        <p:nvSpPr>
          <p:cNvPr id="21" name="مستطيل 20">
            <a:extLst>
              <a:ext uri="{FF2B5EF4-FFF2-40B4-BE49-F238E27FC236}">
                <a16:creationId xmlns:a16="http://schemas.microsoft.com/office/drawing/2014/main" id="{BBA0C2D0-5E05-4FD2-9C85-909D808B7882}"/>
              </a:ext>
            </a:extLst>
          </p:cNvPr>
          <p:cNvSpPr/>
          <p:nvPr/>
        </p:nvSpPr>
        <p:spPr>
          <a:xfrm>
            <a:off x="70817" y="5855135"/>
            <a:ext cx="4075155" cy="400110"/>
          </a:xfrm>
          <a:prstGeom prst="rect">
            <a:avLst/>
          </a:prstGeom>
        </p:spPr>
        <p:txBody>
          <a:bodyPr wrap="none">
            <a:spAutoFit/>
          </a:bodyPr>
          <a:lstStyle/>
          <a:p>
            <a:r>
              <a:rPr lang="ar-SA" dirty="0"/>
              <a:t>	</a:t>
            </a:r>
            <a:r>
              <a:rPr lang="ar-SA" sz="2000" dirty="0"/>
              <a:t>عالمية التعلم ونشر التعليم الجيد</a:t>
            </a:r>
          </a:p>
        </p:txBody>
      </p:sp>
    </p:spTree>
    <p:extLst>
      <p:ext uri="{BB962C8B-B14F-4D97-AF65-F5344CB8AC3E}">
        <p14:creationId xmlns:p14="http://schemas.microsoft.com/office/powerpoint/2010/main" val="361265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000"/>
                                        <p:tgtEl>
                                          <p:spTgt spid="19"/>
                                        </p:tgtEl>
                                      </p:cBhvr>
                                    </p:animEffect>
                                    <p:anim calcmode="lin" valueType="num">
                                      <p:cBhvr>
                                        <p:cTn id="66" dur="1000" fill="hold"/>
                                        <p:tgtEl>
                                          <p:spTgt spid="19"/>
                                        </p:tgtEl>
                                        <p:attrNameLst>
                                          <p:attrName>ppt_x</p:attrName>
                                        </p:attrNameLst>
                                      </p:cBhvr>
                                      <p:tavLst>
                                        <p:tav tm="0">
                                          <p:val>
                                            <p:strVal val="#ppt_x"/>
                                          </p:val>
                                        </p:tav>
                                        <p:tav tm="100000">
                                          <p:val>
                                            <p:strVal val="#ppt_x"/>
                                          </p:val>
                                        </p:tav>
                                      </p:tavLst>
                                    </p:anim>
                                    <p:anim calcmode="lin" valueType="num">
                                      <p:cBhvr>
                                        <p:cTn id="6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P spid="14" grpId="0"/>
      <p:bldP spid="15" grpId="0"/>
      <p:bldP spid="16" grpId="0"/>
      <p:bldP spid="17" grpId="0"/>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7">
            <a:extLst>
              <a:ext uri="{FF2B5EF4-FFF2-40B4-BE49-F238E27FC236}">
                <a16:creationId xmlns:a16="http://schemas.microsoft.com/office/drawing/2014/main" id="{42480E4E-E138-4E7A-A117-FDB36F48F6C2}"/>
              </a:ext>
            </a:extLst>
          </p:cNvPr>
          <p:cNvPicPr>
            <a:picLocks noChangeAspect="1"/>
          </p:cNvPicPr>
          <p:nvPr/>
        </p:nvPicPr>
        <p:blipFill rotWithShape="1">
          <a:blip r:embed="rId2">
            <a:extLst>
              <a:ext uri="{28A0092B-C50C-407E-A947-70E740481C1C}">
                <a14:useLocalDpi xmlns:a14="http://schemas.microsoft.com/office/drawing/2010/main" val="0"/>
              </a:ext>
            </a:extLst>
          </a:blip>
          <a:srcRect l="67812" t="52207" r="23849" b="34917"/>
          <a:stretch/>
        </p:blipFill>
        <p:spPr>
          <a:xfrm>
            <a:off x="7511403" y="1505092"/>
            <a:ext cx="3434763" cy="4150312"/>
          </a:xfrm>
          <a:prstGeom prst="rect">
            <a:avLst/>
          </a:prstGeom>
        </p:spPr>
      </p:pic>
      <p:sp>
        <p:nvSpPr>
          <p:cNvPr id="4" name="مستطيل 3">
            <a:extLst>
              <a:ext uri="{FF2B5EF4-FFF2-40B4-BE49-F238E27FC236}">
                <a16:creationId xmlns:a16="http://schemas.microsoft.com/office/drawing/2014/main" id="{F552CC1E-7273-4F80-B3FF-59652FA57609}"/>
              </a:ext>
            </a:extLst>
          </p:cNvPr>
          <p:cNvSpPr/>
          <p:nvPr/>
        </p:nvSpPr>
        <p:spPr>
          <a:xfrm>
            <a:off x="2774962" y="359217"/>
            <a:ext cx="6829114" cy="923330"/>
          </a:xfrm>
          <a:prstGeom prst="rect">
            <a:avLst/>
          </a:prstGeom>
          <a:noFill/>
        </p:spPr>
        <p:txBody>
          <a:bodyPr wrap="none" lIns="91440" tIns="45720" rIns="91440" bIns="45720">
            <a:spAutoFit/>
          </a:bodyPr>
          <a:lstStyle/>
          <a:p>
            <a:pPr algn="ctr"/>
            <a:r>
              <a:rPr lang="ar-SA" sz="5400" dirty="0">
                <a:ln w="0"/>
                <a:solidFill>
                  <a:srgbClr val="FF0000"/>
                </a:solidFill>
                <a:effectLst>
                  <a:reflection blurRad="6350" stA="53000" endA="300" endPos="35500" dir="5400000" sy="-90000" algn="bl" rotWithShape="0"/>
                </a:effectLst>
              </a:rPr>
              <a:t>أنماط التعليم الإلكتروني</a:t>
            </a:r>
            <a:endParaRPr lang="ar-SA" sz="5400" b="0" cap="none" spc="0" dirty="0">
              <a:ln w="0"/>
              <a:solidFill>
                <a:srgbClr val="FF0000"/>
              </a:solidFill>
              <a:effectLst>
                <a:reflection blurRad="6350" stA="53000" endA="300" endPos="35500" dir="5400000" sy="-90000" algn="bl" rotWithShape="0"/>
              </a:effectLst>
            </a:endParaRPr>
          </a:p>
        </p:txBody>
      </p:sp>
      <p:pic>
        <p:nvPicPr>
          <p:cNvPr id="10" name="صورة 9">
            <a:extLst>
              <a:ext uri="{FF2B5EF4-FFF2-40B4-BE49-F238E27FC236}">
                <a16:creationId xmlns:a16="http://schemas.microsoft.com/office/drawing/2014/main" id="{C01B5A71-5D64-41CE-A907-E8F4DE3891EA}"/>
              </a:ext>
            </a:extLst>
          </p:cNvPr>
          <p:cNvPicPr>
            <a:picLocks noChangeAspect="1"/>
          </p:cNvPicPr>
          <p:nvPr/>
        </p:nvPicPr>
        <p:blipFill rotWithShape="1">
          <a:blip r:embed="rId2">
            <a:extLst>
              <a:ext uri="{28A0092B-C50C-407E-A947-70E740481C1C}">
                <a14:useLocalDpi xmlns:a14="http://schemas.microsoft.com/office/drawing/2010/main" val="0"/>
              </a:ext>
            </a:extLst>
          </a:blip>
          <a:srcRect l="47381" t="51855" r="43831" b="33499"/>
          <a:stretch/>
        </p:blipFill>
        <p:spPr>
          <a:xfrm>
            <a:off x="2743201" y="2334827"/>
            <a:ext cx="3764132" cy="4270159"/>
          </a:xfrm>
          <a:prstGeom prst="rect">
            <a:avLst/>
          </a:prstGeom>
        </p:spPr>
      </p:pic>
      <p:sp>
        <p:nvSpPr>
          <p:cNvPr id="11" name="مستطيل 10">
            <a:extLst>
              <a:ext uri="{FF2B5EF4-FFF2-40B4-BE49-F238E27FC236}">
                <a16:creationId xmlns:a16="http://schemas.microsoft.com/office/drawing/2014/main" id="{E3A1B566-B81B-46B2-B0A6-A1C42367DB0F}"/>
              </a:ext>
            </a:extLst>
          </p:cNvPr>
          <p:cNvSpPr/>
          <p:nvPr/>
        </p:nvSpPr>
        <p:spPr>
          <a:xfrm>
            <a:off x="7626365" y="2965142"/>
            <a:ext cx="3204838" cy="1754326"/>
          </a:xfrm>
          <a:prstGeom prst="rect">
            <a:avLst/>
          </a:prstGeom>
          <a:noFill/>
        </p:spPr>
        <p:txBody>
          <a:bodyPr wrap="square" lIns="91440" tIns="45720" rIns="91440" bIns="45720">
            <a:spAutoFit/>
          </a:bodyPr>
          <a:lstStyle/>
          <a:p>
            <a:pPr algn="ctr"/>
            <a:r>
              <a:rPr lang="ar-SA"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التعليم المتزامن </a:t>
            </a:r>
          </a:p>
        </p:txBody>
      </p:sp>
      <p:sp>
        <p:nvSpPr>
          <p:cNvPr id="12" name="مستطيل 11">
            <a:extLst>
              <a:ext uri="{FF2B5EF4-FFF2-40B4-BE49-F238E27FC236}">
                <a16:creationId xmlns:a16="http://schemas.microsoft.com/office/drawing/2014/main" id="{C85DB970-787D-43BE-A3DE-12F9E35901A7}"/>
              </a:ext>
            </a:extLst>
          </p:cNvPr>
          <p:cNvSpPr/>
          <p:nvPr/>
        </p:nvSpPr>
        <p:spPr>
          <a:xfrm>
            <a:off x="2984680" y="3685713"/>
            <a:ext cx="3204838" cy="2585323"/>
          </a:xfrm>
          <a:prstGeom prst="rect">
            <a:avLst/>
          </a:prstGeom>
          <a:noFill/>
        </p:spPr>
        <p:txBody>
          <a:bodyPr wrap="square" lIns="91440" tIns="45720" rIns="91440" bIns="45720">
            <a:spAutoFit/>
          </a:bodyPr>
          <a:lstStyle/>
          <a:p>
            <a:pPr algn="ctr"/>
            <a:r>
              <a:rPr lang="ar-SA" sz="5400" b="1" dirty="0">
                <a:ln w="9525">
                  <a:solidFill>
                    <a:schemeClr val="bg1"/>
                  </a:solidFill>
                  <a:prstDash val="solid"/>
                </a:ln>
                <a:effectLst>
                  <a:outerShdw blurRad="12700" dist="38100" dir="2700000" algn="tl" rotWithShape="0">
                    <a:schemeClr val="bg1">
                      <a:lumMod val="50000"/>
                    </a:schemeClr>
                  </a:outerShdw>
                </a:effectLst>
              </a:rPr>
              <a:t>التعليم غير المتزامن </a:t>
            </a:r>
          </a:p>
        </p:txBody>
      </p:sp>
    </p:spTree>
    <p:extLst>
      <p:ext uri="{BB962C8B-B14F-4D97-AF65-F5344CB8AC3E}">
        <p14:creationId xmlns:p14="http://schemas.microsoft.com/office/powerpoint/2010/main" val="418590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283B21A1-15A6-4E7B-8B15-7C545EB6A846}"/>
              </a:ext>
            </a:extLst>
          </p:cNvPr>
          <p:cNvSpPr/>
          <p:nvPr/>
        </p:nvSpPr>
        <p:spPr>
          <a:xfrm>
            <a:off x="1610591" y="224135"/>
            <a:ext cx="9771269" cy="1754326"/>
          </a:xfrm>
          <a:prstGeom prst="rect">
            <a:avLst/>
          </a:prstGeom>
          <a:noFill/>
        </p:spPr>
        <p:txBody>
          <a:bodyPr wrap="square" lIns="91440" tIns="45720" rIns="91440" bIns="45720">
            <a:spAutoFit/>
          </a:bodyPr>
          <a:lstStyle/>
          <a:p>
            <a:pPr algn="ctr"/>
            <a:r>
              <a:rPr lang="ar-SA" sz="5400" dirty="0">
                <a:ln w="0"/>
                <a:solidFill>
                  <a:srgbClr val="FF0000"/>
                </a:solidFill>
                <a:effectLst>
                  <a:reflection blurRad="6350" stA="53000" endA="300" endPos="35500" dir="5400000" sy="-90000" algn="bl" rotWithShape="0"/>
                </a:effectLst>
              </a:rPr>
              <a:t>نماذج توظيف التعليم الإلكتروني في العملية التعليمية </a:t>
            </a:r>
            <a:endParaRPr lang="ar-SA" sz="5400" b="0" cap="none" spc="0" dirty="0">
              <a:ln w="0"/>
              <a:solidFill>
                <a:srgbClr val="FF0000"/>
              </a:solidFill>
              <a:effectLst>
                <a:reflection blurRad="6350" stA="53000" endA="300" endPos="35500" dir="5400000" sy="-90000" algn="bl" rotWithShape="0"/>
              </a:effectLst>
            </a:endParaRPr>
          </a:p>
        </p:txBody>
      </p:sp>
      <p:pic>
        <p:nvPicPr>
          <p:cNvPr id="6" name="صورة 5">
            <a:extLst>
              <a:ext uri="{FF2B5EF4-FFF2-40B4-BE49-F238E27FC236}">
                <a16:creationId xmlns:a16="http://schemas.microsoft.com/office/drawing/2014/main" id="{6F5BE7F3-F4BD-45E3-8A28-162C74EB42DD}"/>
              </a:ext>
            </a:extLst>
          </p:cNvPr>
          <p:cNvPicPr>
            <a:picLocks noChangeAspect="1"/>
          </p:cNvPicPr>
          <p:nvPr/>
        </p:nvPicPr>
        <p:blipFill rotWithShape="1">
          <a:blip r:embed="rId2">
            <a:extLst>
              <a:ext uri="{28A0092B-C50C-407E-A947-70E740481C1C}">
                <a14:useLocalDpi xmlns:a14="http://schemas.microsoft.com/office/drawing/2010/main" val="0"/>
              </a:ext>
            </a:extLst>
          </a:blip>
          <a:srcRect l="82827" t="4605" r="5625" b="85180"/>
          <a:stretch/>
        </p:blipFill>
        <p:spPr>
          <a:xfrm>
            <a:off x="6255329" y="2130135"/>
            <a:ext cx="5694218" cy="17543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مستطيل 6">
            <a:extLst>
              <a:ext uri="{FF2B5EF4-FFF2-40B4-BE49-F238E27FC236}">
                <a16:creationId xmlns:a16="http://schemas.microsoft.com/office/drawing/2014/main" id="{D61F8A32-09F0-41B2-8350-78BFAA650CB3}"/>
              </a:ext>
            </a:extLst>
          </p:cNvPr>
          <p:cNvSpPr/>
          <p:nvPr/>
        </p:nvSpPr>
        <p:spPr>
          <a:xfrm>
            <a:off x="6661418" y="2468689"/>
            <a:ext cx="4926349" cy="1077218"/>
          </a:xfrm>
          <a:prstGeom prst="rect">
            <a:avLst/>
          </a:prstGeom>
        </p:spPr>
        <p:txBody>
          <a:bodyPr wrap="none">
            <a:spAutoFit/>
          </a:bodyPr>
          <a:lstStyle/>
          <a:p>
            <a:r>
              <a:rPr lang="ar-SA" sz="3200" b="1" dirty="0">
                <a:solidFill>
                  <a:schemeClr val="accent4">
                    <a:lumMod val="75000"/>
                  </a:schemeClr>
                </a:solidFill>
              </a:rPr>
              <a:t>النموذج المساعد  </a:t>
            </a:r>
            <a:r>
              <a:rPr lang="en-US" sz="3200" b="1" dirty="0">
                <a:solidFill>
                  <a:schemeClr val="accent4">
                    <a:lumMod val="75000"/>
                  </a:schemeClr>
                </a:solidFill>
              </a:rPr>
              <a:t> </a:t>
            </a:r>
            <a:r>
              <a:rPr lang="ar-SA" sz="3200" b="1" dirty="0">
                <a:solidFill>
                  <a:schemeClr val="accent4">
                    <a:lumMod val="75000"/>
                  </a:schemeClr>
                </a:solidFill>
              </a:rPr>
              <a:t>1- </a:t>
            </a:r>
          </a:p>
          <a:p>
            <a:r>
              <a:rPr lang="ar-SA" sz="3200" b="1" dirty="0">
                <a:solidFill>
                  <a:schemeClr val="accent4">
                    <a:lumMod val="75000"/>
                  </a:schemeClr>
                </a:solidFill>
              </a:rPr>
              <a:t>التعلم الإلكتروني الجزئي</a:t>
            </a:r>
          </a:p>
        </p:txBody>
      </p:sp>
      <p:sp>
        <p:nvSpPr>
          <p:cNvPr id="8" name="مستطيل 7">
            <a:extLst>
              <a:ext uri="{FF2B5EF4-FFF2-40B4-BE49-F238E27FC236}">
                <a16:creationId xmlns:a16="http://schemas.microsoft.com/office/drawing/2014/main" id="{99931A87-C097-4C1A-BB44-CBEE92D11013}"/>
              </a:ext>
            </a:extLst>
          </p:cNvPr>
          <p:cNvSpPr/>
          <p:nvPr/>
        </p:nvSpPr>
        <p:spPr>
          <a:xfrm>
            <a:off x="270163" y="4223015"/>
            <a:ext cx="10131137" cy="923330"/>
          </a:xfrm>
          <a:prstGeom prst="rect">
            <a:avLst/>
          </a:prstGeom>
        </p:spPr>
        <p:txBody>
          <a:bodyPr wrap="square">
            <a:spAutoFit/>
          </a:bodyPr>
          <a:lstStyle/>
          <a:p>
            <a:pPr algn="r"/>
            <a:r>
              <a:rPr lang="ar-SA" b="1" dirty="0"/>
              <a:t>يتم استخدام بعض تقنيات التعلم الإلكتروني مع التعليم التقليدي، ويمكن أن يتم داخل أو خارج الفصل.   مثل وضع الجداول الخاصة بالاختبارات أو المقررات الدراسية على موقع الإنترنت، أو تحضير الدروس والأبحاث بمساعدة الإنترنت</a:t>
            </a:r>
          </a:p>
        </p:txBody>
      </p:sp>
    </p:spTree>
    <p:extLst>
      <p:ext uri="{BB962C8B-B14F-4D97-AF65-F5344CB8AC3E}">
        <p14:creationId xmlns:p14="http://schemas.microsoft.com/office/powerpoint/2010/main" val="255318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283B21A1-15A6-4E7B-8B15-7C545EB6A846}"/>
              </a:ext>
            </a:extLst>
          </p:cNvPr>
          <p:cNvSpPr/>
          <p:nvPr/>
        </p:nvSpPr>
        <p:spPr>
          <a:xfrm>
            <a:off x="1610591" y="224135"/>
            <a:ext cx="9771269" cy="1754326"/>
          </a:xfrm>
          <a:prstGeom prst="rect">
            <a:avLst/>
          </a:prstGeom>
          <a:noFill/>
        </p:spPr>
        <p:txBody>
          <a:bodyPr wrap="square" lIns="91440" tIns="45720" rIns="91440" bIns="45720">
            <a:spAutoFit/>
          </a:bodyPr>
          <a:lstStyle/>
          <a:p>
            <a:pPr algn="ctr"/>
            <a:r>
              <a:rPr lang="ar-SA" sz="5400" dirty="0">
                <a:ln w="0"/>
                <a:solidFill>
                  <a:srgbClr val="FF0000"/>
                </a:solidFill>
                <a:effectLst>
                  <a:reflection blurRad="6350" stA="53000" endA="300" endPos="35500" dir="5400000" sy="-90000" algn="bl" rotWithShape="0"/>
                </a:effectLst>
              </a:rPr>
              <a:t>نماذج توظيف التعليم الإلكتروني في العملية التعليمية </a:t>
            </a:r>
            <a:endParaRPr lang="ar-SA" sz="5400" b="0" cap="none" spc="0" dirty="0">
              <a:ln w="0"/>
              <a:solidFill>
                <a:srgbClr val="FF0000"/>
              </a:solidFill>
              <a:effectLst>
                <a:reflection blurRad="6350" stA="53000" endA="300" endPos="35500" dir="5400000" sy="-90000" algn="bl" rotWithShape="0"/>
              </a:effectLst>
            </a:endParaRPr>
          </a:p>
        </p:txBody>
      </p:sp>
      <p:pic>
        <p:nvPicPr>
          <p:cNvPr id="3" name="صورة 2">
            <a:extLst>
              <a:ext uri="{FF2B5EF4-FFF2-40B4-BE49-F238E27FC236}">
                <a16:creationId xmlns:a16="http://schemas.microsoft.com/office/drawing/2014/main" id="{66203E65-CBEC-40B9-841A-558992F3BEC3}"/>
              </a:ext>
            </a:extLst>
          </p:cNvPr>
          <p:cNvPicPr>
            <a:picLocks noChangeAspect="1"/>
          </p:cNvPicPr>
          <p:nvPr/>
        </p:nvPicPr>
        <p:blipFill rotWithShape="1">
          <a:blip r:embed="rId2">
            <a:extLst>
              <a:ext uri="{28A0092B-C50C-407E-A947-70E740481C1C}">
                <a14:useLocalDpi xmlns:a14="http://schemas.microsoft.com/office/drawing/2010/main" val="0"/>
              </a:ext>
            </a:extLst>
          </a:blip>
          <a:srcRect l="82897" t="13773" r="5680" b="76616"/>
          <a:stretch/>
        </p:blipFill>
        <p:spPr>
          <a:xfrm>
            <a:off x="6903027" y="2092127"/>
            <a:ext cx="5288973" cy="159664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مستطيل 4">
            <a:extLst>
              <a:ext uri="{FF2B5EF4-FFF2-40B4-BE49-F238E27FC236}">
                <a16:creationId xmlns:a16="http://schemas.microsoft.com/office/drawing/2014/main" id="{8ADE4034-8DD9-4C34-B213-FF77F770343D}"/>
              </a:ext>
            </a:extLst>
          </p:cNvPr>
          <p:cNvSpPr/>
          <p:nvPr/>
        </p:nvSpPr>
        <p:spPr>
          <a:xfrm>
            <a:off x="7523520" y="2430694"/>
            <a:ext cx="4561107" cy="830997"/>
          </a:xfrm>
          <a:prstGeom prst="rect">
            <a:avLst/>
          </a:prstGeom>
        </p:spPr>
        <p:txBody>
          <a:bodyPr wrap="square">
            <a:spAutoFit/>
          </a:bodyPr>
          <a:lstStyle/>
          <a:p>
            <a:r>
              <a:rPr lang="en-US" sz="2400" b="1" dirty="0">
                <a:solidFill>
                  <a:schemeClr val="accent4">
                    <a:lumMod val="75000"/>
                  </a:schemeClr>
                </a:solidFill>
              </a:rPr>
              <a:t>  </a:t>
            </a:r>
            <a:r>
              <a:rPr lang="ar-SA" sz="2400" b="1" dirty="0">
                <a:solidFill>
                  <a:schemeClr val="accent4">
                    <a:lumMod val="75000"/>
                  </a:schemeClr>
                </a:solidFill>
              </a:rPr>
              <a:t>2- النموذج المدمج (التعلم الإلكتروني المختلط/ المزيج</a:t>
            </a:r>
            <a:r>
              <a:rPr lang="ar-SA" sz="2400" dirty="0">
                <a:solidFill>
                  <a:schemeClr val="accent4">
                    <a:lumMod val="75000"/>
                  </a:schemeClr>
                </a:solidFill>
              </a:rPr>
              <a:t>) </a:t>
            </a:r>
          </a:p>
        </p:txBody>
      </p:sp>
      <p:sp>
        <p:nvSpPr>
          <p:cNvPr id="9" name="مستطيل 8">
            <a:extLst>
              <a:ext uri="{FF2B5EF4-FFF2-40B4-BE49-F238E27FC236}">
                <a16:creationId xmlns:a16="http://schemas.microsoft.com/office/drawing/2014/main" id="{0304B6D7-AD21-4D2A-95A2-BAF1E345123F}"/>
              </a:ext>
            </a:extLst>
          </p:cNvPr>
          <p:cNvSpPr/>
          <p:nvPr/>
        </p:nvSpPr>
        <p:spPr>
          <a:xfrm>
            <a:off x="983322" y="3886200"/>
            <a:ext cx="9272505" cy="1196002"/>
          </a:xfrm>
          <a:prstGeom prst="rect">
            <a:avLst/>
          </a:prstGeom>
        </p:spPr>
        <p:txBody>
          <a:bodyPr wrap="square">
            <a:spAutoFit/>
          </a:bodyPr>
          <a:lstStyle/>
          <a:p>
            <a:pPr algn="r"/>
            <a:r>
              <a:rPr lang="ar-SA" b="1" dirty="0"/>
              <a:t>يتم الجمع بين التعليم التقليدي والإلكتروني داخل الفصل أو الأماكن المجهزة لذلك داخل المدرسة، وهذا الشكل يتميز بالجمع بين مزايا التعليم التقليدي والتعلم الإلكتروني. ويمكن أن يكون هذا النوع بعدة أشكال كأن يشرح المعلم بعض الدرس وجهاً لوجه وبعضه الآخر عن طريق نظام إدارة التعلم الإلكتروني (البلاك بورد).</a:t>
            </a:r>
          </a:p>
        </p:txBody>
      </p:sp>
      <p:pic>
        <p:nvPicPr>
          <p:cNvPr id="10" name="صورة 9">
            <a:extLst>
              <a:ext uri="{FF2B5EF4-FFF2-40B4-BE49-F238E27FC236}">
                <a16:creationId xmlns:a16="http://schemas.microsoft.com/office/drawing/2014/main" id="{2DCD872C-1D09-40A4-B9E1-D91F17048737}"/>
              </a:ext>
            </a:extLst>
          </p:cNvPr>
          <p:cNvPicPr>
            <a:picLocks noChangeAspect="1"/>
          </p:cNvPicPr>
          <p:nvPr/>
        </p:nvPicPr>
        <p:blipFill>
          <a:blip r:embed="rId3"/>
          <a:stretch>
            <a:fillRect/>
          </a:stretch>
        </p:blipFill>
        <p:spPr>
          <a:xfrm>
            <a:off x="-1" y="5343496"/>
            <a:ext cx="3675355" cy="1426588"/>
          </a:xfrm>
          <a:prstGeom prst="rect">
            <a:avLst/>
          </a:prstGeom>
        </p:spPr>
      </p:pic>
    </p:spTree>
    <p:extLst>
      <p:ext uri="{BB962C8B-B14F-4D97-AF65-F5344CB8AC3E}">
        <p14:creationId xmlns:p14="http://schemas.microsoft.com/office/powerpoint/2010/main" val="411712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283B21A1-15A6-4E7B-8B15-7C545EB6A846}"/>
              </a:ext>
            </a:extLst>
          </p:cNvPr>
          <p:cNvSpPr/>
          <p:nvPr/>
        </p:nvSpPr>
        <p:spPr>
          <a:xfrm>
            <a:off x="1610591" y="224135"/>
            <a:ext cx="9771269" cy="1754326"/>
          </a:xfrm>
          <a:prstGeom prst="rect">
            <a:avLst/>
          </a:prstGeom>
          <a:noFill/>
        </p:spPr>
        <p:txBody>
          <a:bodyPr wrap="square" lIns="91440" tIns="45720" rIns="91440" bIns="45720">
            <a:spAutoFit/>
          </a:bodyPr>
          <a:lstStyle/>
          <a:p>
            <a:pPr algn="ctr"/>
            <a:r>
              <a:rPr lang="ar-SA" sz="5400" dirty="0">
                <a:ln w="0"/>
                <a:solidFill>
                  <a:srgbClr val="FF0000"/>
                </a:solidFill>
                <a:effectLst>
                  <a:reflection blurRad="6350" stA="53000" endA="300" endPos="35500" dir="5400000" sy="-90000" algn="bl" rotWithShape="0"/>
                </a:effectLst>
              </a:rPr>
              <a:t>نماذج توظيف التعليم الإلكتروني في العملية التعليمية </a:t>
            </a:r>
            <a:endParaRPr lang="ar-SA" sz="5400" b="0" cap="none" spc="0" dirty="0">
              <a:ln w="0"/>
              <a:solidFill>
                <a:srgbClr val="FF0000"/>
              </a:solidFill>
              <a:effectLst>
                <a:reflection blurRad="6350" stA="53000" endA="300" endPos="35500" dir="5400000" sy="-90000" algn="bl" rotWithShape="0"/>
              </a:effectLst>
            </a:endParaRPr>
          </a:p>
        </p:txBody>
      </p:sp>
      <p:pic>
        <p:nvPicPr>
          <p:cNvPr id="6" name="صورة 5">
            <a:extLst>
              <a:ext uri="{FF2B5EF4-FFF2-40B4-BE49-F238E27FC236}">
                <a16:creationId xmlns:a16="http://schemas.microsoft.com/office/drawing/2014/main" id="{87BE6D94-8A53-48E7-8CEF-29EEECF74CCD}"/>
              </a:ext>
            </a:extLst>
          </p:cNvPr>
          <p:cNvPicPr>
            <a:picLocks noChangeAspect="1"/>
          </p:cNvPicPr>
          <p:nvPr/>
        </p:nvPicPr>
        <p:blipFill rotWithShape="1">
          <a:blip r:embed="rId2">
            <a:extLst>
              <a:ext uri="{28A0092B-C50C-407E-A947-70E740481C1C}">
                <a14:useLocalDpi xmlns:a14="http://schemas.microsoft.com/office/drawing/2010/main" val="0"/>
              </a:ext>
            </a:extLst>
          </a:blip>
          <a:srcRect l="82750" t="24065" r="4738" b="66464"/>
          <a:stretch/>
        </p:blipFill>
        <p:spPr>
          <a:xfrm>
            <a:off x="6175552" y="1987470"/>
            <a:ext cx="6016448" cy="144153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مستطيل 6">
            <a:extLst>
              <a:ext uri="{FF2B5EF4-FFF2-40B4-BE49-F238E27FC236}">
                <a16:creationId xmlns:a16="http://schemas.microsoft.com/office/drawing/2014/main" id="{7763B30A-D104-4592-9877-E4E26057E9CA}"/>
              </a:ext>
            </a:extLst>
          </p:cNvPr>
          <p:cNvSpPr/>
          <p:nvPr/>
        </p:nvSpPr>
        <p:spPr>
          <a:xfrm>
            <a:off x="7405210" y="2169626"/>
            <a:ext cx="3990195" cy="954107"/>
          </a:xfrm>
          <a:prstGeom prst="rect">
            <a:avLst/>
          </a:prstGeom>
          <a:noFill/>
        </p:spPr>
        <p:txBody>
          <a:bodyPr wrap="none" lIns="91440" tIns="45720" rIns="91440" bIns="45720">
            <a:spAutoFit/>
          </a:bodyPr>
          <a:lstStyle/>
          <a:p>
            <a:pPr algn="ctr"/>
            <a:r>
              <a:rPr lang="ar-SA"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ar-SA"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3-النموذج المنفرد   </a:t>
            </a:r>
          </a:p>
          <a:p>
            <a:pPr algn="ctr"/>
            <a:r>
              <a:rPr lang="ar-SA"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(التعلم الإلكتروني الكامل) </a:t>
            </a:r>
            <a:endParaRPr lang="ar-SA" sz="2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مستطيل 7">
            <a:extLst>
              <a:ext uri="{FF2B5EF4-FFF2-40B4-BE49-F238E27FC236}">
                <a16:creationId xmlns:a16="http://schemas.microsoft.com/office/drawing/2014/main" id="{A5401700-301E-4B8E-BC85-548E898E469A}"/>
              </a:ext>
            </a:extLst>
          </p:cNvPr>
          <p:cNvSpPr/>
          <p:nvPr/>
        </p:nvSpPr>
        <p:spPr>
          <a:xfrm>
            <a:off x="1527463" y="3826363"/>
            <a:ext cx="9320645" cy="923330"/>
          </a:xfrm>
          <a:prstGeom prst="rect">
            <a:avLst/>
          </a:prstGeom>
        </p:spPr>
        <p:txBody>
          <a:bodyPr wrap="square">
            <a:spAutoFit/>
          </a:bodyPr>
          <a:lstStyle/>
          <a:p>
            <a:pPr algn="r"/>
            <a:r>
              <a:rPr lang="ar-SA" dirty="0"/>
              <a:t>التعلم الإلكتروني بديلاً كاملاً للتعليم التقليدي، ويخرج التعليم هنا خارج حدود الصف الدراسي (تعليم عن بعد)، حيث يمكن أن يتعلم الطالب من أي مكان وفي أي وقت، وبشكل متزامن أو غير متزامن</a:t>
            </a:r>
          </a:p>
        </p:txBody>
      </p:sp>
    </p:spTree>
    <p:extLst>
      <p:ext uri="{BB962C8B-B14F-4D97-AF65-F5344CB8AC3E}">
        <p14:creationId xmlns:p14="http://schemas.microsoft.com/office/powerpoint/2010/main" val="140205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44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C51BDEBC-89B5-4221-90DB-FEA78A7DFF79}"/>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l="60652" t="76130" r="21538" b="2967"/>
          <a:stretch/>
        </p:blipFill>
        <p:spPr>
          <a:xfrm>
            <a:off x="363984" y="1085321"/>
            <a:ext cx="11452195" cy="5860395"/>
          </a:xfrm>
          <a:prstGeom prst="rect">
            <a:avLst/>
          </a:prstGeom>
          <a:effectLst>
            <a:glow rad="127000">
              <a:schemeClr val="tx2">
                <a:lumMod val="40000"/>
                <a:lumOff val="60000"/>
              </a:schemeClr>
            </a:glow>
          </a:effectLst>
        </p:spPr>
      </p:pic>
      <p:sp>
        <p:nvSpPr>
          <p:cNvPr id="4" name="مستطيل 3">
            <a:extLst>
              <a:ext uri="{FF2B5EF4-FFF2-40B4-BE49-F238E27FC236}">
                <a16:creationId xmlns:a16="http://schemas.microsoft.com/office/drawing/2014/main" id="{3C8B77A5-2426-4238-BA30-E8E9597B9D83}"/>
              </a:ext>
            </a:extLst>
          </p:cNvPr>
          <p:cNvSpPr/>
          <p:nvPr/>
        </p:nvSpPr>
        <p:spPr>
          <a:xfrm>
            <a:off x="2049535" y="161991"/>
            <a:ext cx="869661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5400" b="1" dirty="0">
                <a:ln/>
                <a:solidFill>
                  <a:srgbClr val="FF0000"/>
                </a:solidFill>
              </a:rPr>
              <a:t>مكونات التعليم الإلكتروني</a:t>
            </a:r>
            <a:endParaRPr lang="ar-SA" sz="5400" b="1" cap="none" spc="0" dirty="0">
              <a:ln/>
              <a:solidFill>
                <a:schemeClr val="accent4"/>
              </a:solidFill>
              <a:effectLst/>
            </a:endParaRPr>
          </a:p>
        </p:txBody>
      </p:sp>
      <p:sp>
        <p:nvSpPr>
          <p:cNvPr id="10" name="مستطيل 9">
            <a:extLst>
              <a:ext uri="{FF2B5EF4-FFF2-40B4-BE49-F238E27FC236}">
                <a16:creationId xmlns:a16="http://schemas.microsoft.com/office/drawing/2014/main" id="{180E1771-5AEB-4A7F-9E2C-C68444E0AF6F}"/>
              </a:ext>
            </a:extLst>
          </p:cNvPr>
          <p:cNvSpPr/>
          <p:nvPr/>
        </p:nvSpPr>
        <p:spPr>
          <a:xfrm>
            <a:off x="6818050" y="1546986"/>
            <a:ext cx="3704397" cy="707886"/>
          </a:xfrm>
          <a:prstGeom prst="rect">
            <a:avLst/>
          </a:prstGeom>
          <a:noFill/>
        </p:spPr>
        <p:txBody>
          <a:bodyPr wrap="square" lIns="91440" tIns="45720" rIns="91440" bIns="45720">
            <a:spAutoFit/>
          </a:bodyPr>
          <a:lstStyle/>
          <a:p>
            <a:pPr algn="ctr"/>
            <a:r>
              <a:rPr lang="ar-SA"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المدخلات</a:t>
            </a:r>
          </a:p>
        </p:txBody>
      </p:sp>
      <p:sp>
        <p:nvSpPr>
          <p:cNvPr id="11" name="مستطيل 10">
            <a:extLst>
              <a:ext uri="{FF2B5EF4-FFF2-40B4-BE49-F238E27FC236}">
                <a16:creationId xmlns:a16="http://schemas.microsoft.com/office/drawing/2014/main" id="{57045272-423A-43E7-88D0-D92C64DE9058}"/>
              </a:ext>
            </a:extLst>
          </p:cNvPr>
          <p:cNvSpPr/>
          <p:nvPr/>
        </p:nvSpPr>
        <p:spPr>
          <a:xfrm>
            <a:off x="2542987" y="2254872"/>
            <a:ext cx="3704397" cy="707886"/>
          </a:xfrm>
          <a:prstGeom prst="rect">
            <a:avLst/>
          </a:prstGeom>
          <a:noFill/>
        </p:spPr>
        <p:txBody>
          <a:bodyPr wrap="square" lIns="91440" tIns="45720" rIns="91440" bIns="45720">
            <a:spAutoFit/>
          </a:bodyPr>
          <a:lstStyle/>
          <a:p>
            <a:pPr algn="ctr"/>
            <a:r>
              <a:rPr lang="ar-SA"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العمليات</a:t>
            </a:r>
          </a:p>
        </p:txBody>
      </p:sp>
      <p:sp>
        <p:nvSpPr>
          <p:cNvPr id="12" name="مستطيل 11">
            <a:extLst>
              <a:ext uri="{FF2B5EF4-FFF2-40B4-BE49-F238E27FC236}">
                <a16:creationId xmlns:a16="http://schemas.microsoft.com/office/drawing/2014/main" id="{C973FB45-9D76-4A40-8B80-376E819C13F5}"/>
              </a:ext>
            </a:extLst>
          </p:cNvPr>
          <p:cNvSpPr/>
          <p:nvPr/>
        </p:nvSpPr>
        <p:spPr>
          <a:xfrm>
            <a:off x="6970450" y="2861356"/>
            <a:ext cx="3704397" cy="707886"/>
          </a:xfrm>
          <a:prstGeom prst="rect">
            <a:avLst/>
          </a:prstGeom>
          <a:noFill/>
        </p:spPr>
        <p:txBody>
          <a:bodyPr wrap="square" lIns="91440" tIns="45720" rIns="91440" bIns="45720">
            <a:spAutoFit/>
          </a:bodyPr>
          <a:lstStyle/>
          <a:p>
            <a:pPr algn="ctr"/>
            <a:r>
              <a:rPr lang="ar-SA"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المخرجات</a:t>
            </a:r>
          </a:p>
        </p:txBody>
      </p:sp>
      <p:sp>
        <p:nvSpPr>
          <p:cNvPr id="13" name="مستطيل 12">
            <a:extLst>
              <a:ext uri="{FF2B5EF4-FFF2-40B4-BE49-F238E27FC236}">
                <a16:creationId xmlns:a16="http://schemas.microsoft.com/office/drawing/2014/main" id="{34B5D5F8-C823-4CF6-A43D-FC3EFB9C290D}"/>
              </a:ext>
            </a:extLst>
          </p:cNvPr>
          <p:cNvSpPr/>
          <p:nvPr/>
        </p:nvSpPr>
        <p:spPr>
          <a:xfrm>
            <a:off x="2124721" y="3632429"/>
            <a:ext cx="3704397" cy="707886"/>
          </a:xfrm>
          <a:prstGeom prst="rect">
            <a:avLst/>
          </a:prstGeom>
          <a:noFill/>
        </p:spPr>
        <p:txBody>
          <a:bodyPr wrap="square" lIns="91440" tIns="45720" rIns="91440" bIns="45720">
            <a:spAutoFit/>
          </a:bodyPr>
          <a:lstStyle/>
          <a:p>
            <a:pPr algn="ctr"/>
            <a:r>
              <a:rPr lang="ar-SA" sz="4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التغذية</a:t>
            </a:r>
            <a:r>
              <a:rPr lang="ar-SA"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الراجعة</a:t>
            </a:r>
          </a:p>
        </p:txBody>
      </p:sp>
    </p:spTree>
    <p:extLst>
      <p:ext uri="{BB962C8B-B14F-4D97-AF65-F5344CB8AC3E}">
        <p14:creationId xmlns:p14="http://schemas.microsoft.com/office/powerpoint/2010/main" val="17880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CB74760B-6006-4E0E-9AF8-77D64C209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327"/>
            <a:ext cx="12192000" cy="6559789"/>
          </a:xfrm>
          <a:prstGeom prst="rect">
            <a:avLst/>
          </a:prstGeom>
        </p:spPr>
      </p:pic>
      <p:sp>
        <p:nvSpPr>
          <p:cNvPr id="4" name="مستطيل 3">
            <a:extLst>
              <a:ext uri="{FF2B5EF4-FFF2-40B4-BE49-F238E27FC236}">
                <a16:creationId xmlns:a16="http://schemas.microsoft.com/office/drawing/2014/main" id="{E3D8298D-9C19-4740-BB32-E6ACEA6DF0E4}"/>
              </a:ext>
            </a:extLst>
          </p:cNvPr>
          <p:cNvSpPr/>
          <p:nvPr/>
        </p:nvSpPr>
        <p:spPr>
          <a:xfrm>
            <a:off x="4800827" y="187202"/>
            <a:ext cx="2949380" cy="1938992"/>
          </a:xfrm>
          <a:prstGeom prst="rect">
            <a:avLst/>
          </a:prstGeom>
          <a:noFill/>
        </p:spPr>
        <p:txBody>
          <a:bodyPr wrap="square" lIns="91440" tIns="45720" rIns="91440" bIns="45720">
            <a:spAutoFit/>
          </a:bodyPr>
          <a:lstStyle/>
          <a:p>
            <a:pPr algn="ctr"/>
            <a:r>
              <a:rPr lang="ar-SA"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خصائص التعليم الإلكتروني </a:t>
            </a:r>
            <a:endParaRPr lang="ar-SA"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7" name="مستطيل 16">
            <a:extLst>
              <a:ext uri="{FF2B5EF4-FFF2-40B4-BE49-F238E27FC236}">
                <a16:creationId xmlns:a16="http://schemas.microsoft.com/office/drawing/2014/main" id="{5B887A75-2B80-4F7E-A70D-0CE277894018}"/>
              </a:ext>
            </a:extLst>
          </p:cNvPr>
          <p:cNvSpPr/>
          <p:nvPr/>
        </p:nvSpPr>
        <p:spPr>
          <a:xfrm rot="18427360">
            <a:off x="9760310" y="4023958"/>
            <a:ext cx="1411666" cy="400110"/>
          </a:xfrm>
          <a:prstGeom prst="rect">
            <a:avLst/>
          </a:prstGeom>
          <a:noFill/>
        </p:spPr>
        <p:txBody>
          <a:bodyPr wrap="square" lIns="91440" tIns="45720" rIns="91440" bIns="45720">
            <a:spAutoFit/>
          </a:bodyPr>
          <a:lstStyle/>
          <a:p>
            <a:pPr algn="ctr"/>
            <a:r>
              <a:rPr lang="ar-SA" sz="2000" b="1" cap="none" spc="0" dirty="0">
                <a:ln w="0"/>
                <a:solidFill>
                  <a:srgbClr val="FFFF00"/>
                </a:solidFill>
                <a:effectLst>
                  <a:outerShdw blurRad="38100" dist="19050" dir="2700000" algn="tl" rotWithShape="0">
                    <a:schemeClr val="dk1">
                      <a:alpha val="40000"/>
                    </a:schemeClr>
                  </a:outerShdw>
                </a:effectLst>
              </a:rPr>
              <a:t>الكونية</a:t>
            </a:r>
            <a:r>
              <a:rPr lang="ar-SA" sz="2000" b="0" cap="none" spc="0" dirty="0">
                <a:ln w="0"/>
                <a:solidFill>
                  <a:schemeClr val="tx1"/>
                </a:solidFill>
                <a:effectLst>
                  <a:outerShdw blurRad="38100" dist="19050" dir="2700000" algn="tl" rotWithShape="0">
                    <a:schemeClr val="dk1">
                      <a:alpha val="40000"/>
                    </a:schemeClr>
                  </a:outerShdw>
                </a:effectLst>
              </a:rPr>
              <a:t> </a:t>
            </a:r>
          </a:p>
        </p:txBody>
      </p:sp>
      <p:sp>
        <p:nvSpPr>
          <p:cNvPr id="18" name="مستطيل 17">
            <a:extLst>
              <a:ext uri="{FF2B5EF4-FFF2-40B4-BE49-F238E27FC236}">
                <a16:creationId xmlns:a16="http://schemas.microsoft.com/office/drawing/2014/main" id="{30B8F4B3-998A-4AAA-ADD2-D915DC60D9A5}"/>
              </a:ext>
            </a:extLst>
          </p:cNvPr>
          <p:cNvSpPr/>
          <p:nvPr/>
        </p:nvSpPr>
        <p:spPr>
          <a:xfrm rot="20991222">
            <a:off x="8080201" y="4909372"/>
            <a:ext cx="1608923" cy="400110"/>
          </a:xfrm>
          <a:prstGeom prst="rect">
            <a:avLst/>
          </a:prstGeom>
          <a:noFill/>
        </p:spPr>
        <p:txBody>
          <a:bodyPr wrap="square" lIns="91440" tIns="45720" rIns="91440" bIns="45720">
            <a:spAutoFit/>
          </a:bodyPr>
          <a:lstStyle/>
          <a:p>
            <a:pPr algn="ctr"/>
            <a:r>
              <a:rPr lang="ar-SA" sz="2000" b="1" cap="none" spc="0" dirty="0">
                <a:ln w="0"/>
                <a:solidFill>
                  <a:srgbClr val="FFFF00"/>
                </a:solidFill>
                <a:effectLst>
                  <a:outerShdw blurRad="38100" dist="19050" dir="2700000" algn="tl" rotWithShape="0">
                    <a:schemeClr val="dk1">
                      <a:alpha val="40000"/>
                    </a:schemeClr>
                  </a:outerShdw>
                </a:effectLst>
              </a:rPr>
              <a:t>التفاعلية</a:t>
            </a:r>
            <a:endParaRPr lang="ar-SA" sz="2000" b="0" cap="none" spc="0" dirty="0">
              <a:ln w="0"/>
              <a:solidFill>
                <a:srgbClr val="FFFF00"/>
              </a:solidFill>
              <a:effectLst>
                <a:outerShdw blurRad="38100" dist="19050" dir="2700000" algn="tl" rotWithShape="0">
                  <a:schemeClr val="dk1">
                    <a:alpha val="40000"/>
                  </a:schemeClr>
                </a:outerShdw>
              </a:effectLst>
            </a:endParaRPr>
          </a:p>
        </p:txBody>
      </p:sp>
      <p:sp>
        <p:nvSpPr>
          <p:cNvPr id="21" name="مستطيل 20">
            <a:extLst>
              <a:ext uri="{FF2B5EF4-FFF2-40B4-BE49-F238E27FC236}">
                <a16:creationId xmlns:a16="http://schemas.microsoft.com/office/drawing/2014/main" id="{DCAA1C7A-2A3F-46AF-B72F-EA5544D3EF91}"/>
              </a:ext>
            </a:extLst>
          </p:cNvPr>
          <p:cNvSpPr/>
          <p:nvPr/>
        </p:nvSpPr>
        <p:spPr>
          <a:xfrm>
            <a:off x="5547843" y="5248014"/>
            <a:ext cx="1608923" cy="400110"/>
          </a:xfrm>
          <a:prstGeom prst="rect">
            <a:avLst/>
          </a:prstGeom>
          <a:noFill/>
        </p:spPr>
        <p:txBody>
          <a:bodyPr wrap="square" lIns="91440" tIns="45720" rIns="91440" bIns="45720">
            <a:spAutoFit/>
          </a:bodyPr>
          <a:lstStyle/>
          <a:p>
            <a:pPr algn="ctr"/>
            <a:r>
              <a:rPr lang="ar-SA" sz="2000" b="1" cap="none" spc="0" dirty="0">
                <a:ln w="0"/>
                <a:solidFill>
                  <a:srgbClr val="FFFF00"/>
                </a:solidFill>
                <a:effectLst>
                  <a:outerShdw blurRad="38100" dist="19050" dir="2700000" algn="tl" rotWithShape="0">
                    <a:schemeClr val="dk1">
                      <a:alpha val="40000"/>
                    </a:schemeClr>
                  </a:outerShdw>
                </a:effectLst>
              </a:rPr>
              <a:t>الجماهيرية</a:t>
            </a:r>
            <a:endParaRPr lang="ar-SA" sz="2000" b="0" cap="none" spc="0" dirty="0">
              <a:ln w="0"/>
              <a:solidFill>
                <a:srgbClr val="FFFF00"/>
              </a:solidFill>
              <a:effectLst>
                <a:outerShdw blurRad="38100" dist="19050" dir="2700000" algn="tl" rotWithShape="0">
                  <a:schemeClr val="dk1">
                    <a:alpha val="40000"/>
                  </a:schemeClr>
                </a:outerShdw>
              </a:effectLst>
            </a:endParaRPr>
          </a:p>
        </p:txBody>
      </p:sp>
      <p:sp>
        <p:nvSpPr>
          <p:cNvPr id="22" name="مستطيل 21">
            <a:extLst>
              <a:ext uri="{FF2B5EF4-FFF2-40B4-BE49-F238E27FC236}">
                <a16:creationId xmlns:a16="http://schemas.microsoft.com/office/drawing/2014/main" id="{D9223CB9-6142-4A79-BE82-773E7286627B}"/>
              </a:ext>
            </a:extLst>
          </p:cNvPr>
          <p:cNvSpPr/>
          <p:nvPr/>
        </p:nvSpPr>
        <p:spPr>
          <a:xfrm rot="246485">
            <a:off x="2492013" y="4977751"/>
            <a:ext cx="1974405" cy="400110"/>
          </a:xfrm>
          <a:prstGeom prst="rect">
            <a:avLst/>
          </a:prstGeom>
          <a:noFill/>
        </p:spPr>
        <p:txBody>
          <a:bodyPr wrap="square" lIns="91440" tIns="45720" rIns="91440" bIns="45720">
            <a:spAutoFit/>
          </a:bodyPr>
          <a:lstStyle/>
          <a:p>
            <a:pPr algn="ctr"/>
            <a:r>
              <a:rPr lang="ar-SA" sz="2000" b="1" cap="none" spc="0" dirty="0">
                <a:ln w="0"/>
                <a:solidFill>
                  <a:srgbClr val="FFFF00"/>
                </a:solidFill>
                <a:effectLst>
                  <a:outerShdw blurRad="38100" dist="19050" dir="2700000" algn="tl" rotWithShape="0">
                    <a:schemeClr val="dk1">
                      <a:alpha val="40000"/>
                    </a:schemeClr>
                  </a:outerShdw>
                </a:effectLst>
              </a:rPr>
              <a:t>الفردية</a:t>
            </a:r>
            <a:endParaRPr lang="ar-SA" sz="2000" b="0" cap="none" spc="0" dirty="0">
              <a:ln w="0"/>
              <a:solidFill>
                <a:srgbClr val="FFFF00"/>
              </a:solidFill>
              <a:effectLst>
                <a:outerShdw blurRad="38100" dist="19050" dir="2700000" algn="tl" rotWithShape="0">
                  <a:schemeClr val="dk1">
                    <a:alpha val="40000"/>
                  </a:schemeClr>
                </a:outerShdw>
              </a:effectLst>
            </a:endParaRPr>
          </a:p>
        </p:txBody>
      </p:sp>
      <p:sp>
        <p:nvSpPr>
          <p:cNvPr id="23" name="مستطيل 22">
            <a:extLst>
              <a:ext uri="{FF2B5EF4-FFF2-40B4-BE49-F238E27FC236}">
                <a16:creationId xmlns:a16="http://schemas.microsoft.com/office/drawing/2014/main" id="{FC3F9355-89F9-4D6B-A418-7F4823801E15}"/>
              </a:ext>
            </a:extLst>
          </p:cNvPr>
          <p:cNvSpPr/>
          <p:nvPr/>
        </p:nvSpPr>
        <p:spPr>
          <a:xfrm rot="1037891">
            <a:off x="958756" y="4039346"/>
            <a:ext cx="1182382" cy="369332"/>
          </a:xfrm>
          <a:prstGeom prst="rect">
            <a:avLst/>
          </a:prstGeom>
          <a:noFill/>
        </p:spPr>
        <p:txBody>
          <a:bodyPr wrap="square" lIns="91440" tIns="45720" rIns="91440" bIns="45720">
            <a:spAutoFit/>
          </a:bodyPr>
          <a:lstStyle/>
          <a:p>
            <a:pPr algn="ctr"/>
            <a:r>
              <a:rPr lang="ar-SA" b="1" cap="none" spc="0" dirty="0">
                <a:ln w="0"/>
                <a:solidFill>
                  <a:srgbClr val="FFFF00"/>
                </a:solidFill>
                <a:effectLst>
                  <a:outerShdw blurRad="38100" dist="19050" dir="2700000" algn="tl" rotWithShape="0">
                    <a:schemeClr val="dk1">
                      <a:alpha val="40000"/>
                    </a:schemeClr>
                  </a:outerShdw>
                </a:effectLst>
              </a:rPr>
              <a:t>التكاملية</a:t>
            </a:r>
            <a:endParaRPr lang="ar-SA" b="0" cap="none" spc="0" dirty="0">
              <a:ln w="0"/>
              <a:solidFill>
                <a:srgbClr val="FFFF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153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8"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1E6F6C07-B278-4324-970B-8CEEBD2AA0E1}"/>
              </a:ext>
            </a:extLst>
          </p:cNvPr>
          <p:cNvSpPr/>
          <p:nvPr/>
        </p:nvSpPr>
        <p:spPr>
          <a:xfrm>
            <a:off x="2573241" y="295156"/>
            <a:ext cx="7045518"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000" b="1" cap="none" spc="0" dirty="0">
                <a:ln/>
                <a:solidFill>
                  <a:schemeClr val="accent3"/>
                </a:solidFill>
                <a:effectLst/>
              </a:rPr>
              <a:t>الأدوار في التعليم الالكتروني</a:t>
            </a:r>
          </a:p>
        </p:txBody>
      </p:sp>
      <p:pic>
        <p:nvPicPr>
          <p:cNvPr id="6" name="صورة 5">
            <a:extLst>
              <a:ext uri="{FF2B5EF4-FFF2-40B4-BE49-F238E27FC236}">
                <a16:creationId xmlns:a16="http://schemas.microsoft.com/office/drawing/2014/main" id="{C5F83CE5-D073-40B2-813E-CD3DACC300FE}"/>
              </a:ext>
            </a:extLst>
          </p:cNvPr>
          <p:cNvPicPr>
            <a:picLocks noChangeAspect="1"/>
          </p:cNvPicPr>
          <p:nvPr/>
        </p:nvPicPr>
        <p:blipFill rotWithShape="1">
          <a:blip r:embed="rId2">
            <a:extLst>
              <a:ext uri="{28A0092B-C50C-407E-A947-70E740481C1C}">
                <a14:useLocalDpi xmlns:a14="http://schemas.microsoft.com/office/drawing/2010/main" val="0"/>
              </a:ext>
            </a:extLst>
          </a:blip>
          <a:srcRect l="37051" t="41262" r="38183"/>
          <a:stretch/>
        </p:blipFill>
        <p:spPr>
          <a:xfrm>
            <a:off x="4944862" y="2885242"/>
            <a:ext cx="2201662" cy="3655257"/>
          </a:xfrm>
          <a:prstGeom prst="rect">
            <a:avLst/>
          </a:prstGeom>
        </p:spPr>
      </p:pic>
      <p:sp>
        <p:nvSpPr>
          <p:cNvPr id="7" name="مستطيل: زوايا علوية مستديرة 6">
            <a:extLst>
              <a:ext uri="{FF2B5EF4-FFF2-40B4-BE49-F238E27FC236}">
                <a16:creationId xmlns:a16="http://schemas.microsoft.com/office/drawing/2014/main" id="{E3F25DED-7BD1-42C7-A2CF-0390F5039068}"/>
              </a:ext>
            </a:extLst>
          </p:cNvPr>
          <p:cNvSpPr/>
          <p:nvPr/>
        </p:nvSpPr>
        <p:spPr>
          <a:xfrm>
            <a:off x="5180120" y="3178206"/>
            <a:ext cx="1731146" cy="701336"/>
          </a:xfrm>
          <a:prstGeom prst="round2Same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a:extLst>
              <a:ext uri="{FF2B5EF4-FFF2-40B4-BE49-F238E27FC236}">
                <a16:creationId xmlns:a16="http://schemas.microsoft.com/office/drawing/2014/main" id="{95A9AA57-C7C6-4BD9-924B-074C23686CC4}"/>
              </a:ext>
            </a:extLst>
          </p:cNvPr>
          <p:cNvSpPr/>
          <p:nvPr/>
        </p:nvSpPr>
        <p:spPr>
          <a:xfrm>
            <a:off x="5094649" y="3171656"/>
            <a:ext cx="1736373" cy="707886"/>
          </a:xfrm>
          <a:prstGeom prst="rect">
            <a:avLst/>
          </a:prstGeom>
          <a:noFill/>
        </p:spPr>
        <p:txBody>
          <a:bodyPr wrap="none" lIns="91440" tIns="45720" rIns="91440" bIns="45720">
            <a:spAutoFit/>
          </a:bodyPr>
          <a:lstStyle/>
          <a:p>
            <a:pPr algn="ctr"/>
            <a:r>
              <a:rPr lang="ar-SA"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المعلم</a:t>
            </a:r>
          </a:p>
        </p:txBody>
      </p:sp>
      <p:sp>
        <p:nvSpPr>
          <p:cNvPr id="10" name="مستطيل: زاوية مطوية 9">
            <a:extLst>
              <a:ext uri="{FF2B5EF4-FFF2-40B4-BE49-F238E27FC236}">
                <a16:creationId xmlns:a16="http://schemas.microsoft.com/office/drawing/2014/main" id="{A823B4B8-244E-4209-A843-A9280EFE1BC8}"/>
              </a:ext>
            </a:extLst>
          </p:cNvPr>
          <p:cNvSpPr/>
          <p:nvPr/>
        </p:nvSpPr>
        <p:spPr>
          <a:xfrm rot="10800000">
            <a:off x="1624614" y="3431960"/>
            <a:ext cx="2908337"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مستطيل 10">
            <a:extLst>
              <a:ext uri="{FF2B5EF4-FFF2-40B4-BE49-F238E27FC236}">
                <a16:creationId xmlns:a16="http://schemas.microsoft.com/office/drawing/2014/main" id="{32052949-8B2C-4618-BFE6-7F37A09DB08E}"/>
              </a:ext>
            </a:extLst>
          </p:cNvPr>
          <p:cNvSpPr/>
          <p:nvPr/>
        </p:nvSpPr>
        <p:spPr>
          <a:xfrm>
            <a:off x="8311991" y="2885242"/>
            <a:ext cx="1306768" cy="707886"/>
          </a:xfrm>
          <a:prstGeom prst="rect">
            <a:avLst/>
          </a:prstGeom>
          <a:noFill/>
        </p:spPr>
        <p:txBody>
          <a:bodyPr wrap="none" lIns="91440" tIns="45720" rIns="91440" bIns="45720">
            <a:spAutoFit/>
          </a:bodyPr>
          <a:lstStyle/>
          <a:p>
            <a:pPr algn="ctr"/>
            <a:r>
              <a:rPr lang="ar-SA" sz="4000" dirty="0">
                <a:ln w="0"/>
                <a:solidFill>
                  <a:schemeClr val="accent1">
                    <a:lumMod val="60000"/>
                    <a:lumOff val="40000"/>
                  </a:schemeClr>
                </a:solidFill>
                <a:effectLst>
                  <a:outerShdw blurRad="38100" dist="25400" dir="5400000" algn="ctr" rotWithShape="0">
                    <a:srgbClr val="6E747A">
                      <a:alpha val="43000"/>
                    </a:srgbClr>
                  </a:outerShdw>
                </a:effectLst>
              </a:rPr>
              <a:t>موجه</a:t>
            </a:r>
            <a:endParaRPr lang="ar-SA" sz="40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2" name="مستطيل: زاوية مطوية 11">
            <a:extLst>
              <a:ext uri="{FF2B5EF4-FFF2-40B4-BE49-F238E27FC236}">
                <a16:creationId xmlns:a16="http://schemas.microsoft.com/office/drawing/2014/main" id="{5B2AAB8F-4826-4035-AE9D-32ED3E3CBFF5}"/>
              </a:ext>
            </a:extLst>
          </p:cNvPr>
          <p:cNvSpPr/>
          <p:nvPr/>
        </p:nvSpPr>
        <p:spPr>
          <a:xfrm rot="10800000">
            <a:off x="7759082" y="4049696"/>
            <a:ext cx="2459113" cy="1020933"/>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ستطيل 12">
            <a:extLst>
              <a:ext uri="{FF2B5EF4-FFF2-40B4-BE49-F238E27FC236}">
                <a16:creationId xmlns:a16="http://schemas.microsoft.com/office/drawing/2014/main" id="{8B20C069-478B-4D03-A787-660D33393502}"/>
              </a:ext>
            </a:extLst>
          </p:cNvPr>
          <p:cNvSpPr/>
          <p:nvPr/>
        </p:nvSpPr>
        <p:spPr>
          <a:xfrm>
            <a:off x="7671785" y="4060052"/>
            <a:ext cx="3078083" cy="954107"/>
          </a:xfrm>
          <a:prstGeom prst="rect">
            <a:avLst/>
          </a:prstGeom>
          <a:noFill/>
        </p:spPr>
        <p:txBody>
          <a:bodyPr wrap="square" lIns="91440" tIns="45720" rIns="91440" bIns="45720">
            <a:spAutoFit/>
          </a:bodyPr>
          <a:lstStyle/>
          <a:p>
            <a:pPr algn="ctr"/>
            <a:r>
              <a:rPr lang="ar-SA" sz="2800" b="0" cap="none" spc="0" dirty="0">
                <a:ln w="0"/>
                <a:solidFill>
                  <a:schemeClr val="accent1">
                    <a:lumMod val="60000"/>
                    <a:lumOff val="40000"/>
                  </a:schemeClr>
                </a:solidFill>
                <a:effectLst>
                  <a:outerShdw blurRad="38100" dist="25400" dir="5400000" algn="ctr" rotWithShape="0">
                    <a:srgbClr val="6E747A">
                      <a:alpha val="43000"/>
                    </a:srgbClr>
                  </a:outerShdw>
                </a:effectLst>
              </a:rPr>
              <a:t>مدير للموقف التعليمي</a:t>
            </a:r>
          </a:p>
        </p:txBody>
      </p:sp>
      <p:sp>
        <p:nvSpPr>
          <p:cNvPr id="14" name="مستطيل: زاوية مطوية 13">
            <a:extLst>
              <a:ext uri="{FF2B5EF4-FFF2-40B4-BE49-F238E27FC236}">
                <a16:creationId xmlns:a16="http://schemas.microsoft.com/office/drawing/2014/main" id="{E11D7EEA-FFB6-4358-BB66-620C787011EB}"/>
              </a:ext>
            </a:extLst>
          </p:cNvPr>
          <p:cNvSpPr/>
          <p:nvPr/>
        </p:nvSpPr>
        <p:spPr>
          <a:xfrm rot="10800000">
            <a:off x="5970646" y="1455937"/>
            <a:ext cx="2341344"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مستطيل 14">
            <a:extLst>
              <a:ext uri="{FF2B5EF4-FFF2-40B4-BE49-F238E27FC236}">
                <a16:creationId xmlns:a16="http://schemas.microsoft.com/office/drawing/2014/main" id="{1DA4FD20-3DCA-4B90-8A86-E26EC9A29A8A}"/>
              </a:ext>
            </a:extLst>
          </p:cNvPr>
          <p:cNvSpPr/>
          <p:nvPr/>
        </p:nvSpPr>
        <p:spPr>
          <a:xfrm>
            <a:off x="6221355" y="1591603"/>
            <a:ext cx="2090636" cy="830997"/>
          </a:xfrm>
          <a:prstGeom prst="rect">
            <a:avLst/>
          </a:prstGeom>
          <a:noFill/>
        </p:spPr>
        <p:txBody>
          <a:bodyPr wrap="none" lIns="91440" tIns="45720" rIns="91440" bIns="45720">
            <a:spAutoFit/>
          </a:bodyPr>
          <a:lstStyle/>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مصمم للعملية </a:t>
            </a:r>
          </a:p>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التعليمية</a:t>
            </a:r>
          </a:p>
        </p:txBody>
      </p:sp>
      <p:sp>
        <p:nvSpPr>
          <p:cNvPr id="16" name="مستطيل: زاوية مطوية 15">
            <a:extLst>
              <a:ext uri="{FF2B5EF4-FFF2-40B4-BE49-F238E27FC236}">
                <a16:creationId xmlns:a16="http://schemas.microsoft.com/office/drawing/2014/main" id="{0BDA9268-A738-4F17-B420-BA65F3BAD60A}"/>
              </a:ext>
            </a:extLst>
          </p:cNvPr>
          <p:cNvSpPr/>
          <p:nvPr/>
        </p:nvSpPr>
        <p:spPr>
          <a:xfrm rot="10800000">
            <a:off x="3187083" y="1660124"/>
            <a:ext cx="2049796" cy="1012055"/>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مستطيل 16">
            <a:extLst>
              <a:ext uri="{FF2B5EF4-FFF2-40B4-BE49-F238E27FC236}">
                <a16:creationId xmlns:a16="http://schemas.microsoft.com/office/drawing/2014/main" id="{37106E72-A4B6-4AB9-B718-8CF9514582CF}"/>
              </a:ext>
            </a:extLst>
          </p:cNvPr>
          <p:cNvSpPr/>
          <p:nvPr/>
        </p:nvSpPr>
        <p:spPr>
          <a:xfrm>
            <a:off x="3728133" y="1591603"/>
            <a:ext cx="1508746" cy="923330"/>
          </a:xfrm>
          <a:prstGeom prst="rect">
            <a:avLst/>
          </a:prstGeom>
          <a:noFill/>
        </p:spPr>
        <p:txBody>
          <a:bodyPr wrap="none" lIns="91440" tIns="45720" rIns="91440" bIns="45720">
            <a:spAutoFit/>
          </a:bodyPr>
          <a:lstStyle/>
          <a:p>
            <a:pPr algn="ctr"/>
            <a:r>
              <a:rPr lang="ar-SA" sz="5400" b="0" cap="none" spc="0" dirty="0">
                <a:ln w="0"/>
                <a:solidFill>
                  <a:schemeClr val="accent1">
                    <a:lumMod val="60000"/>
                    <a:lumOff val="40000"/>
                  </a:schemeClr>
                </a:solidFill>
                <a:effectLst>
                  <a:outerShdw blurRad="38100" dist="25400" dir="5400000" algn="ctr" rotWithShape="0">
                    <a:srgbClr val="6E747A">
                      <a:alpha val="43000"/>
                    </a:srgbClr>
                  </a:outerShdw>
                </a:effectLst>
              </a:rPr>
              <a:t>منتج</a:t>
            </a:r>
          </a:p>
        </p:txBody>
      </p:sp>
      <p:sp>
        <p:nvSpPr>
          <p:cNvPr id="18" name="مستطيل: زاوية مطوية 17">
            <a:extLst>
              <a:ext uri="{FF2B5EF4-FFF2-40B4-BE49-F238E27FC236}">
                <a16:creationId xmlns:a16="http://schemas.microsoft.com/office/drawing/2014/main" id="{BC9B5B0F-CB4F-4CAC-8352-8171B5B6C941}"/>
              </a:ext>
            </a:extLst>
          </p:cNvPr>
          <p:cNvSpPr/>
          <p:nvPr/>
        </p:nvSpPr>
        <p:spPr>
          <a:xfrm rot="10800000">
            <a:off x="7901126" y="2769832"/>
            <a:ext cx="1793289"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9" name="مستطيل 18">
            <a:extLst>
              <a:ext uri="{FF2B5EF4-FFF2-40B4-BE49-F238E27FC236}">
                <a16:creationId xmlns:a16="http://schemas.microsoft.com/office/drawing/2014/main" id="{D16C2628-807C-4862-839E-5137E323FA5B}"/>
              </a:ext>
            </a:extLst>
          </p:cNvPr>
          <p:cNvSpPr/>
          <p:nvPr/>
        </p:nvSpPr>
        <p:spPr>
          <a:xfrm>
            <a:off x="2017532" y="3426040"/>
            <a:ext cx="2339102" cy="1077218"/>
          </a:xfrm>
          <a:prstGeom prst="rect">
            <a:avLst/>
          </a:prstGeom>
          <a:noFill/>
        </p:spPr>
        <p:txBody>
          <a:bodyPr wrap="none" lIns="91440" tIns="45720" rIns="91440" bIns="45720">
            <a:spAutoFit/>
          </a:bodyPr>
          <a:lstStyle/>
          <a:p>
            <a:pPr algn="ctr"/>
            <a:r>
              <a:rPr lang="ar-SA" sz="3200" b="0" cap="none" spc="0" dirty="0">
                <a:ln w="0"/>
                <a:solidFill>
                  <a:schemeClr val="accent1">
                    <a:lumMod val="60000"/>
                    <a:lumOff val="40000"/>
                  </a:schemeClr>
                </a:solidFill>
                <a:effectLst>
                  <a:outerShdw blurRad="38100" dist="25400" dir="5400000" algn="ctr" rotWithShape="0">
                    <a:srgbClr val="6E747A">
                      <a:alpha val="43000"/>
                    </a:srgbClr>
                  </a:outerShdw>
                </a:effectLst>
              </a:rPr>
              <a:t>مقوم للنظام </a:t>
            </a:r>
          </a:p>
          <a:p>
            <a:pPr algn="ctr"/>
            <a:r>
              <a:rPr lang="ar-SA" sz="3200" b="0" cap="none" spc="0" dirty="0">
                <a:ln w="0"/>
                <a:solidFill>
                  <a:schemeClr val="accent1">
                    <a:lumMod val="60000"/>
                    <a:lumOff val="40000"/>
                  </a:schemeClr>
                </a:solidFill>
                <a:effectLst>
                  <a:outerShdw blurRad="38100" dist="25400" dir="5400000" algn="ctr" rotWithShape="0">
                    <a:srgbClr val="6E747A">
                      <a:alpha val="43000"/>
                    </a:srgbClr>
                  </a:outerShdw>
                </a:effectLst>
              </a:rPr>
              <a:t>التعليمي</a:t>
            </a:r>
          </a:p>
        </p:txBody>
      </p:sp>
    </p:spTree>
    <p:extLst>
      <p:ext uri="{BB962C8B-B14F-4D97-AF65-F5344CB8AC3E}">
        <p14:creationId xmlns:p14="http://schemas.microsoft.com/office/powerpoint/2010/main" val="421204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1000"/>
                                        <p:tgtEl>
                                          <p:spTgt spid="19"/>
                                        </p:tgtEl>
                                      </p:cBhvr>
                                    </p:animEffect>
                                    <p:anim calcmode="lin" valueType="num">
                                      <p:cBhvr>
                                        <p:cTn id="71" dur="1000" fill="hold"/>
                                        <p:tgtEl>
                                          <p:spTgt spid="19"/>
                                        </p:tgtEl>
                                        <p:attrNameLst>
                                          <p:attrName>ppt_x</p:attrName>
                                        </p:attrNameLst>
                                      </p:cBhvr>
                                      <p:tavLst>
                                        <p:tav tm="0">
                                          <p:val>
                                            <p:strVal val="#ppt_x"/>
                                          </p:val>
                                        </p:tav>
                                        <p:tav tm="100000">
                                          <p:val>
                                            <p:strVal val="#ppt_x"/>
                                          </p:val>
                                        </p:tav>
                                      </p:tavLst>
                                    </p:anim>
                                    <p:anim calcmode="lin" valueType="num">
                                      <p:cBhvr>
                                        <p:cTn id="7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12" grpId="0" animBg="1"/>
      <p:bldP spid="13" grpId="0"/>
      <p:bldP spid="14" grpId="0" animBg="1"/>
      <p:bldP spid="15" grpId="0"/>
      <p:bldP spid="16" grpId="0" animBg="1"/>
      <p:bldP spid="17" grpId="0"/>
      <p:bldP spid="18" grpId="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1E6F6C07-B278-4324-970B-8CEEBD2AA0E1}"/>
              </a:ext>
            </a:extLst>
          </p:cNvPr>
          <p:cNvSpPr/>
          <p:nvPr/>
        </p:nvSpPr>
        <p:spPr>
          <a:xfrm>
            <a:off x="2573241" y="295156"/>
            <a:ext cx="7045518"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000" b="1" cap="none" spc="0" dirty="0">
                <a:ln/>
                <a:solidFill>
                  <a:schemeClr val="accent3"/>
                </a:solidFill>
                <a:effectLst/>
              </a:rPr>
              <a:t>الأدوار في التعليم الالكتروني</a:t>
            </a:r>
          </a:p>
        </p:txBody>
      </p:sp>
      <p:pic>
        <p:nvPicPr>
          <p:cNvPr id="6" name="صورة 5">
            <a:extLst>
              <a:ext uri="{FF2B5EF4-FFF2-40B4-BE49-F238E27FC236}">
                <a16:creationId xmlns:a16="http://schemas.microsoft.com/office/drawing/2014/main" id="{C5F83CE5-D073-40B2-813E-CD3DACC300FE}"/>
              </a:ext>
            </a:extLst>
          </p:cNvPr>
          <p:cNvPicPr>
            <a:picLocks noChangeAspect="1"/>
          </p:cNvPicPr>
          <p:nvPr/>
        </p:nvPicPr>
        <p:blipFill rotWithShape="1">
          <a:blip r:embed="rId2">
            <a:extLst>
              <a:ext uri="{28A0092B-C50C-407E-A947-70E740481C1C}">
                <a14:useLocalDpi xmlns:a14="http://schemas.microsoft.com/office/drawing/2010/main" val="0"/>
              </a:ext>
            </a:extLst>
          </a:blip>
          <a:srcRect l="37051" t="41262" r="38183"/>
          <a:stretch/>
        </p:blipFill>
        <p:spPr>
          <a:xfrm>
            <a:off x="4944862" y="2885242"/>
            <a:ext cx="2201662" cy="3655257"/>
          </a:xfrm>
          <a:prstGeom prst="rect">
            <a:avLst/>
          </a:prstGeom>
        </p:spPr>
      </p:pic>
      <p:sp>
        <p:nvSpPr>
          <p:cNvPr id="7" name="مستطيل: زوايا علوية مستديرة 6">
            <a:extLst>
              <a:ext uri="{FF2B5EF4-FFF2-40B4-BE49-F238E27FC236}">
                <a16:creationId xmlns:a16="http://schemas.microsoft.com/office/drawing/2014/main" id="{E3F25DED-7BD1-42C7-A2CF-0390F5039068}"/>
              </a:ext>
            </a:extLst>
          </p:cNvPr>
          <p:cNvSpPr/>
          <p:nvPr/>
        </p:nvSpPr>
        <p:spPr>
          <a:xfrm>
            <a:off x="5180120" y="3178206"/>
            <a:ext cx="1731146" cy="701336"/>
          </a:xfrm>
          <a:prstGeom prst="round2Same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a:extLst>
              <a:ext uri="{FF2B5EF4-FFF2-40B4-BE49-F238E27FC236}">
                <a16:creationId xmlns:a16="http://schemas.microsoft.com/office/drawing/2014/main" id="{95A9AA57-C7C6-4BD9-924B-074C23686CC4}"/>
              </a:ext>
            </a:extLst>
          </p:cNvPr>
          <p:cNvSpPr/>
          <p:nvPr/>
        </p:nvSpPr>
        <p:spPr>
          <a:xfrm>
            <a:off x="4995263" y="3171656"/>
            <a:ext cx="1935146" cy="707886"/>
          </a:xfrm>
          <a:prstGeom prst="rect">
            <a:avLst/>
          </a:prstGeom>
          <a:noFill/>
        </p:spPr>
        <p:txBody>
          <a:bodyPr wrap="none" lIns="91440" tIns="45720" rIns="91440" bIns="45720">
            <a:spAutoFit/>
          </a:bodyPr>
          <a:lstStyle/>
          <a:p>
            <a:pPr algn="ctr"/>
            <a:r>
              <a:rPr lang="ar-SA"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المتعلم</a:t>
            </a:r>
          </a:p>
        </p:txBody>
      </p:sp>
      <p:sp>
        <p:nvSpPr>
          <p:cNvPr id="10" name="مستطيل: زاوية مطوية 9">
            <a:extLst>
              <a:ext uri="{FF2B5EF4-FFF2-40B4-BE49-F238E27FC236}">
                <a16:creationId xmlns:a16="http://schemas.microsoft.com/office/drawing/2014/main" id="{A823B4B8-244E-4209-A843-A9280EFE1BC8}"/>
              </a:ext>
            </a:extLst>
          </p:cNvPr>
          <p:cNvSpPr/>
          <p:nvPr/>
        </p:nvSpPr>
        <p:spPr>
          <a:xfrm rot="10800000">
            <a:off x="1624614" y="3431960"/>
            <a:ext cx="2908337"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1" name="مستطيل 10">
            <a:extLst>
              <a:ext uri="{FF2B5EF4-FFF2-40B4-BE49-F238E27FC236}">
                <a16:creationId xmlns:a16="http://schemas.microsoft.com/office/drawing/2014/main" id="{32052949-8B2C-4618-BFE6-7F37A09DB08E}"/>
              </a:ext>
            </a:extLst>
          </p:cNvPr>
          <p:cNvSpPr/>
          <p:nvPr/>
        </p:nvSpPr>
        <p:spPr>
          <a:xfrm>
            <a:off x="7676913" y="2797467"/>
            <a:ext cx="2541282" cy="1077218"/>
          </a:xfrm>
          <a:prstGeom prst="rect">
            <a:avLst/>
          </a:prstGeom>
          <a:noFill/>
        </p:spPr>
        <p:txBody>
          <a:bodyPr wrap="square" lIns="91440" tIns="45720" rIns="91440" bIns="45720">
            <a:spAutoFit/>
          </a:bodyPr>
          <a:lstStyle/>
          <a:p>
            <a:pPr algn="ctr"/>
            <a:r>
              <a:rPr lang="ar-SA" sz="3200" b="0" cap="none" spc="0" dirty="0">
                <a:ln w="0"/>
                <a:solidFill>
                  <a:schemeClr val="accent1">
                    <a:lumMod val="60000"/>
                    <a:lumOff val="40000"/>
                  </a:schemeClr>
                </a:solidFill>
                <a:effectLst>
                  <a:outerShdw blurRad="38100" dist="25400" dir="5400000" algn="ctr" rotWithShape="0">
                    <a:srgbClr val="6E747A">
                      <a:alpha val="43000"/>
                    </a:srgbClr>
                  </a:outerShdw>
                </a:effectLst>
              </a:rPr>
              <a:t>استخدام الحاسوب</a:t>
            </a:r>
          </a:p>
        </p:txBody>
      </p:sp>
      <p:sp>
        <p:nvSpPr>
          <p:cNvPr id="12" name="مستطيل: زاوية مطوية 11">
            <a:extLst>
              <a:ext uri="{FF2B5EF4-FFF2-40B4-BE49-F238E27FC236}">
                <a16:creationId xmlns:a16="http://schemas.microsoft.com/office/drawing/2014/main" id="{5B2AAB8F-4826-4035-AE9D-32ED3E3CBFF5}"/>
              </a:ext>
            </a:extLst>
          </p:cNvPr>
          <p:cNvSpPr/>
          <p:nvPr/>
        </p:nvSpPr>
        <p:spPr>
          <a:xfrm rot="10800000">
            <a:off x="7759082" y="4049696"/>
            <a:ext cx="2459113" cy="1020933"/>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ستطيل 12">
            <a:extLst>
              <a:ext uri="{FF2B5EF4-FFF2-40B4-BE49-F238E27FC236}">
                <a16:creationId xmlns:a16="http://schemas.microsoft.com/office/drawing/2014/main" id="{8B20C069-478B-4D03-A787-660D33393502}"/>
              </a:ext>
            </a:extLst>
          </p:cNvPr>
          <p:cNvSpPr/>
          <p:nvPr/>
        </p:nvSpPr>
        <p:spPr>
          <a:xfrm>
            <a:off x="7671785" y="4060052"/>
            <a:ext cx="3078083" cy="523220"/>
          </a:xfrm>
          <a:prstGeom prst="rect">
            <a:avLst/>
          </a:prstGeom>
          <a:noFill/>
        </p:spPr>
        <p:txBody>
          <a:bodyPr wrap="square" lIns="91440" tIns="45720" rIns="91440" bIns="45720">
            <a:spAutoFit/>
          </a:bodyPr>
          <a:lstStyle/>
          <a:p>
            <a:pPr algn="ctr"/>
            <a:r>
              <a:rPr lang="ar-SA" sz="2800" b="0" cap="none" spc="0" dirty="0">
                <a:ln w="0"/>
                <a:solidFill>
                  <a:schemeClr val="accent1">
                    <a:lumMod val="60000"/>
                    <a:lumOff val="40000"/>
                  </a:schemeClr>
                </a:solidFill>
                <a:effectLst>
                  <a:outerShdw blurRad="38100" dist="25400" dir="5400000" algn="ctr" rotWithShape="0">
                    <a:srgbClr val="6E747A">
                      <a:alpha val="43000"/>
                    </a:srgbClr>
                  </a:outerShdw>
                </a:effectLst>
              </a:rPr>
              <a:t>التعلم الذاتي</a:t>
            </a:r>
          </a:p>
        </p:txBody>
      </p:sp>
      <p:sp>
        <p:nvSpPr>
          <p:cNvPr id="14" name="مستطيل: زاوية مطوية 13">
            <a:extLst>
              <a:ext uri="{FF2B5EF4-FFF2-40B4-BE49-F238E27FC236}">
                <a16:creationId xmlns:a16="http://schemas.microsoft.com/office/drawing/2014/main" id="{E11D7EEA-FFB6-4358-BB66-620C787011EB}"/>
              </a:ext>
            </a:extLst>
          </p:cNvPr>
          <p:cNvSpPr/>
          <p:nvPr/>
        </p:nvSpPr>
        <p:spPr>
          <a:xfrm rot="10800000">
            <a:off x="5970646" y="1455937"/>
            <a:ext cx="2853758"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مستطيل 14">
            <a:extLst>
              <a:ext uri="{FF2B5EF4-FFF2-40B4-BE49-F238E27FC236}">
                <a16:creationId xmlns:a16="http://schemas.microsoft.com/office/drawing/2014/main" id="{1DA4FD20-3DCA-4B90-8A86-E26EC9A29A8A}"/>
              </a:ext>
            </a:extLst>
          </p:cNvPr>
          <p:cNvSpPr/>
          <p:nvPr/>
        </p:nvSpPr>
        <p:spPr>
          <a:xfrm>
            <a:off x="6545634" y="1592431"/>
            <a:ext cx="2116284" cy="707886"/>
          </a:xfrm>
          <a:prstGeom prst="rect">
            <a:avLst/>
          </a:prstGeom>
          <a:noFill/>
        </p:spPr>
        <p:txBody>
          <a:bodyPr wrap="none" lIns="91440" tIns="45720" rIns="91440" bIns="45720">
            <a:spAutoFit/>
          </a:bodyPr>
          <a:lstStyle/>
          <a:p>
            <a:pPr algn="ctr"/>
            <a:r>
              <a:rPr lang="ar-SA" sz="2000" dirty="0">
                <a:ln w="0"/>
                <a:solidFill>
                  <a:schemeClr val="accent1">
                    <a:lumMod val="60000"/>
                    <a:lumOff val="40000"/>
                  </a:schemeClr>
                </a:solidFill>
                <a:effectLst>
                  <a:outerShdw blurRad="38100" dist="25400" dir="5400000" algn="ctr" rotWithShape="0">
                    <a:srgbClr val="6E747A">
                      <a:alpha val="43000"/>
                    </a:srgbClr>
                  </a:outerShdw>
                </a:effectLst>
              </a:rPr>
              <a:t>القدرة على البحث</a:t>
            </a:r>
          </a:p>
          <a:p>
            <a:pPr algn="ctr"/>
            <a:r>
              <a:rPr lang="ar-SA" sz="2000" dirty="0">
                <a:ln w="0"/>
                <a:solidFill>
                  <a:schemeClr val="accent1">
                    <a:lumMod val="60000"/>
                    <a:lumOff val="40000"/>
                  </a:schemeClr>
                </a:solidFill>
                <a:effectLst>
                  <a:outerShdw blurRad="38100" dist="25400" dir="5400000" algn="ctr" rotWithShape="0">
                    <a:srgbClr val="6E747A">
                      <a:alpha val="43000"/>
                    </a:srgbClr>
                  </a:outerShdw>
                </a:effectLst>
              </a:rPr>
              <a:t> عن المادة العلمية</a:t>
            </a:r>
            <a:endParaRPr lang="ar-SA" sz="20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6" name="مستطيل: زاوية مطوية 15">
            <a:extLst>
              <a:ext uri="{FF2B5EF4-FFF2-40B4-BE49-F238E27FC236}">
                <a16:creationId xmlns:a16="http://schemas.microsoft.com/office/drawing/2014/main" id="{0BDA9268-A738-4F17-B420-BA65F3BAD60A}"/>
              </a:ext>
            </a:extLst>
          </p:cNvPr>
          <p:cNvSpPr/>
          <p:nvPr/>
        </p:nvSpPr>
        <p:spPr>
          <a:xfrm rot="10800000">
            <a:off x="1908699" y="1660123"/>
            <a:ext cx="3328180" cy="1012055"/>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مستطيل 16">
            <a:extLst>
              <a:ext uri="{FF2B5EF4-FFF2-40B4-BE49-F238E27FC236}">
                <a16:creationId xmlns:a16="http://schemas.microsoft.com/office/drawing/2014/main" id="{37106E72-A4B6-4AB9-B718-8CF9514582CF}"/>
              </a:ext>
            </a:extLst>
          </p:cNvPr>
          <p:cNvSpPr/>
          <p:nvPr/>
        </p:nvSpPr>
        <p:spPr>
          <a:xfrm>
            <a:off x="1855011" y="1750652"/>
            <a:ext cx="3435557" cy="830997"/>
          </a:xfrm>
          <a:prstGeom prst="rect">
            <a:avLst/>
          </a:prstGeom>
          <a:noFill/>
        </p:spPr>
        <p:txBody>
          <a:bodyPr wrap="none" lIns="91440" tIns="45720" rIns="91440" bIns="45720">
            <a:spAutoFit/>
          </a:bodyPr>
          <a:lstStyle/>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تحديد المعلومات</a:t>
            </a:r>
          </a:p>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 المطلوبة لمحتوى الدرس</a:t>
            </a:r>
            <a:r>
              <a:rPr lang="en-US" sz="2400" dirty="0">
                <a:ln w="0"/>
                <a:solidFill>
                  <a:schemeClr val="accent1">
                    <a:lumMod val="60000"/>
                    <a:lumOff val="40000"/>
                  </a:schemeClr>
                </a:solidFill>
                <a:effectLst>
                  <a:outerShdw blurRad="38100" dist="25400" dir="5400000" algn="ctr" rotWithShape="0">
                    <a:srgbClr val="6E747A">
                      <a:alpha val="43000"/>
                    </a:srgbClr>
                  </a:outerShdw>
                </a:effectLst>
              </a:rPr>
              <a:t> </a:t>
            </a:r>
            <a:endPar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8" name="مستطيل: زاوية مطوية 17">
            <a:extLst>
              <a:ext uri="{FF2B5EF4-FFF2-40B4-BE49-F238E27FC236}">
                <a16:creationId xmlns:a16="http://schemas.microsoft.com/office/drawing/2014/main" id="{BC9B5B0F-CB4F-4CAC-8352-8171B5B6C941}"/>
              </a:ext>
            </a:extLst>
          </p:cNvPr>
          <p:cNvSpPr/>
          <p:nvPr/>
        </p:nvSpPr>
        <p:spPr>
          <a:xfrm rot="10800000">
            <a:off x="7603776" y="2769832"/>
            <a:ext cx="2541280"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9" name="مستطيل 18">
            <a:extLst>
              <a:ext uri="{FF2B5EF4-FFF2-40B4-BE49-F238E27FC236}">
                <a16:creationId xmlns:a16="http://schemas.microsoft.com/office/drawing/2014/main" id="{D16C2628-807C-4862-839E-5137E323FA5B}"/>
              </a:ext>
            </a:extLst>
          </p:cNvPr>
          <p:cNvSpPr/>
          <p:nvPr/>
        </p:nvSpPr>
        <p:spPr>
          <a:xfrm>
            <a:off x="2045590" y="3426040"/>
            <a:ext cx="2282997" cy="830997"/>
          </a:xfrm>
          <a:prstGeom prst="rect">
            <a:avLst/>
          </a:prstGeom>
          <a:noFill/>
        </p:spPr>
        <p:txBody>
          <a:bodyPr wrap="none" lIns="91440" tIns="45720" rIns="91440" bIns="45720">
            <a:spAutoFit/>
          </a:bodyPr>
          <a:lstStyle/>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تقييم المعلومات </a:t>
            </a:r>
          </a:p>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واختيار المناسب</a:t>
            </a:r>
          </a:p>
        </p:txBody>
      </p:sp>
      <p:sp>
        <p:nvSpPr>
          <p:cNvPr id="20" name="مستطيل: زاوية مطوية 19">
            <a:extLst>
              <a:ext uri="{FF2B5EF4-FFF2-40B4-BE49-F238E27FC236}">
                <a16:creationId xmlns:a16="http://schemas.microsoft.com/office/drawing/2014/main" id="{27675FA8-4065-4123-9523-B077B374711B}"/>
              </a:ext>
            </a:extLst>
          </p:cNvPr>
          <p:cNvSpPr/>
          <p:nvPr/>
        </p:nvSpPr>
        <p:spPr>
          <a:xfrm rot="10800000">
            <a:off x="1212700" y="4880499"/>
            <a:ext cx="3403687"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مستطيل 1">
            <a:extLst>
              <a:ext uri="{FF2B5EF4-FFF2-40B4-BE49-F238E27FC236}">
                <a16:creationId xmlns:a16="http://schemas.microsoft.com/office/drawing/2014/main" id="{3337BB31-4809-460E-AB08-02552D48301F}"/>
              </a:ext>
            </a:extLst>
          </p:cNvPr>
          <p:cNvSpPr/>
          <p:nvPr/>
        </p:nvSpPr>
        <p:spPr>
          <a:xfrm>
            <a:off x="1432889" y="4975466"/>
            <a:ext cx="3291785" cy="830997"/>
          </a:xfrm>
          <a:prstGeom prst="rect">
            <a:avLst/>
          </a:prstGeom>
          <a:noFill/>
        </p:spPr>
        <p:txBody>
          <a:bodyPr wrap="square" lIns="91440" tIns="45720" rIns="91440" bIns="45720">
            <a:spAutoFit/>
          </a:bodyPr>
          <a:lstStyle/>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القدرة على التفاعل مع الآخرين الكترونيا</a:t>
            </a:r>
          </a:p>
        </p:txBody>
      </p:sp>
    </p:spTree>
    <p:extLst>
      <p:ext uri="{BB962C8B-B14F-4D97-AF65-F5344CB8AC3E}">
        <p14:creationId xmlns:p14="http://schemas.microsoft.com/office/powerpoint/2010/main" val="1827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1000"/>
                                        <p:tgtEl>
                                          <p:spTgt spid="19"/>
                                        </p:tgtEl>
                                      </p:cBhvr>
                                    </p:animEffect>
                                    <p:anim calcmode="lin" valueType="num">
                                      <p:cBhvr>
                                        <p:cTn id="71" dur="1000" fill="hold"/>
                                        <p:tgtEl>
                                          <p:spTgt spid="19"/>
                                        </p:tgtEl>
                                        <p:attrNameLst>
                                          <p:attrName>ppt_x</p:attrName>
                                        </p:attrNameLst>
                                      </p:cBhvr>
                                      <p:tavLst>
                                        <p:tav tm="0">
                                          <p:val>
                                            <p:strVal val="#ppt_x"/>
                                          </p:val>
                                        </p:tav>
                                        <p:tav tm="100000">
                                          <p:val>
                                            <p:strVal val="#ppt_x"/>
                                          </p:val>
                                        </p:tav>
                                      </p:tavLst>
                                    </p:anim>
                                    <p:anim calcmode="lin" valueType="num">
                                      <p:cBhvr>
                                        <p:cTn id="7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barn(inVertical)">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fade">
                                      <p:cBhvr>
                                        <p:cTn id="82" dur="1000"/>
                                        <p:tgtEl>
                                          <p:spTgt spid="2"/>
                                        </p:tgtEl>
                                      </p:cBhvr>
                                    </p:animEffect>
                                    <p:anim calcmode="lin" valueType="num">
                                      <p:cBhvr>
                                        <p:cTn id="83" dur="1000" fill="hold"/>
                                        <p:tgtEl>
                                          <p:spTgt spid="2"/>
                                        </p:tgtEl>
                                        <p:attrNameLst>
                                          <p:attrName>ppt_x</p:attrName>
                                        </p:attrNameLst>
                                      </p:cBhvr>
                                      <p:tavLst>
                                        <p:tav tm="0">
                                          <p:val>
                                            <p:strVal val="#ppt_x"/>
                                          </p:val>
                                        </p:tav>
                                        <p:tav tm="100000">
                                          <p:val>
                                            <p:strVal val="#ppt_x"/>
                                          </p:val>
                                        </p:tav>
                                      </p:tavLst>
                                    </p:anim>
                                    <p:anim calcmode="lin" valueType="num">
                                      <p:cBhvr>
                                        <p:cTn id="8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12" grpId="0" animBg="1"/>
      <p:bldP spid="13" grpId="0"/>
      <p:bldP spid="14" grpId="0" animBg="1"/>
      <p:bldP spid="15" grpId="0"/>
      <p:bldP spid="16" grpId="0" animBg="1"/>
      <p:bldP spid="17" grpId="0"/>
      <p:bldP spid="18" grpId="0" animBg="1"/>
      <p:bldP spid="19" grpId="0"/>
      <p:bldP spid="20"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1E6F6C07-B278-4324-970B-8CEEBD2AA0E1}"/>
              </a:ext>
            </a:extLst>
          </p:cNvPr>
          <p:cNvSpPr/>
          <p:nvPr/>
        </p:nvSpPr>
        <p:spPr>
          <a:xfrm>
            <a:off x="2573241" y="295156"/>
            <a:ext cx="7045518"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000" b="1" cap="none" spc="0" dirty="0">
                <a:ln/>
                <a:solidFill>
                  <a:schemeClr val="accent3"/>
                </a:solidFill>
                <a:effectLst/>
              </a:rPr>
              <a:t>الأدوار في التعليم الالكتروني</a:t>
            </a:r>
          </a:p>
        </p:txBody>
      </p:sp>
      <p:pic>
        <p:nvPicPr>
          <p:cNvPr id="6" name="صورة 5">
            <a:extLst>
              <a:ext uri="{FF2B5EF4-FFF2-40B4-BE49-F238E27FC236}">
                <a16:creationId xmlns:a16="http://schemas.microsoft.com/office/drawing/2014/main" id="{C5F83CE5-D073-40B2-813E-CD3DACC300FE}"/>
              </a:ext>
            </a:extLst>
          </p:cNvPr>
          <p:cNvPicPr>
            <a:picLocks noChangeAspect="1"/>
          </p:cNvPicPr>
          <p:nvPr/>
        </p:nvPicPr>
        <p:blipFill rotWithShape="1">
          <a:blip r:embed="rId2">
            <a:extLst>
              <a:ext uri="{28A0092B-C50C-407E-A947-70E740481C1C}">
                <a14:useLocalDpi xmlns:a14="http://schemas.microsoft.com/office/drawing/2010/main" val="0"/>
              </a:ext>
            </a:extLst>
          </a:blip>
          <a:srcRect l="37051" t="41262" r="38183"/>
          <a:stretch/>
        </p:blipFill>
        <p:spPr>
          <a:xfrm>
            <a:off x="4944862" y="2885242"/>
            <a:ext cx="2201662" cy="3655257"/>
          </a:xfrm>
          <a:prstGeom prst="rect">
            <a:avLst/>
          </a:prstGeom>
        </p:spPr>
      </p:pic>
      <p:sp>
        <p:nvSpPr>
          <p:cNvPr id="7" name="مستطيل: زوايا علوية مستديرة 6">
            <a:extLst>
              <a:ext uri="{FF2B5EF4-FFF2-40B4-BE49-F238E27FC236}">
                <a16:creationId xmlns:a16="http://schemas.microsoft.com/office/drawing/2014/main" id="{E3F25DED-7BD1-42C7-A2CF-0390F5039068}"/>
              </a:ext>
            </a:extLst>
          </p:cNvPr>
          <p:cNvSpPr/>
          <p:nvPr/>
        </p:nvSpPr>
        <p:spPr>
          <a:xfrm>
            <a:off x="5180120" y="3178206"/>
            <a:ext cx="1731146" cy="701336"/>
          </a:xfrm>
          <a:prstGeom prst="round2Same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a:extLst>
              <a:ext uri="{FF2B5EF4-FFF2-40B4-BE49-F238E27FC236}">
                <a16:creationId xmlns:a16="http://schemas.microsoft.com/office/drawing/2014/main" id="{95A9AA57-C7C6-4BD9-924B-074C23686CC4}"/>
              </a:ext>
            </a:extLst>
          </p:cNvPr>
          <p:cNvSpPr/>
          <p:nvPr/>
        </p:nvSpPr>
        <p:spPr>
          <a:xfrm>
            <a:off x="4879848" y="3171656"/>
            <a:ext cx="2282997" cy="954107"/>
          </a:xfrm>
          <a:prstGeom prst="rect">
            <a:avLst/>
          </a:prstGeom>
          <a:noFill/>
        </p:spPr>
        <p:txBody>
          <a:bodyPr wrap="square" lIns="91440" tIns="45720" rIns="91440" bIns="45720">
            <a:spAutoFit/>
          </a:bodyPr>
          <a:lstStyle/>
          <a:p>
            <a:pPr algn="ctr"/>
            <a:r>
              <a:rPr lang="ar-SA" sz="28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الطاقم الفني</a:t>
            </a:r>
          </a:p>
        </p:txBody>
      </p:sp>
      <p:sp>
        <p:nvSpPr>
          <p:cNvPr id="11" name="مستطيل 10">
            <a:extLst>
              <a:ext uri="{FF2B5EF4-FFF2-40B4-BE49-F238E27FC236}">
                <a16:creationId xmlns:a16="http://schemas.microsoft.com/office/drawing/2014/main" id="{32052949-8B2C-4618-BFE6-7F37A09DB08E}"/>
              </a:ext>
            </a:extLst>
          </p:cNvPr>
          <p:cNvSpPr/>
          <p:nvPr/>
        </p:nvSpPr>
        <p:spPr>
          <a:xfrm>
            <a:off x="7676913" y="2797467"/>
            <a:ext cx="2541282" cy="830997"/>
          </a:xfrm>
          <a:prstGeom prst="rect">
            <a:avLst/>
          </a:prstGeom>
          <a:noFill/>
        </p:spPr>
        <p:txBody>
          <a:bodyPr wrap="square" lIns="91440" tIns="45720" rIns="91440" bIns="45720">
            <a:spAutoFit/>
          </a:bodyPr>
          <a:lstStyle/>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يتعامل مع مشكلات الأجهزة</a:t>
            </a:r>
          </a:p>
        </p:txBody>
      </p:sp>
      <p:sp>
        <p:nvSpPr>
          <p:cNvPr id="12" name="مستطيل: زاوية مطوية 11">
            <a:extLst>
              <a:ext uri="{FF2B5EF4-FFF2-40B4-BE49-F238E27FC236}">
                <a16:creationId xmlns:a16="http://schemas.microsoft.com/office/drawing/2014/main" id="{5B2AAB8F-4826-4035-AE9D-32ED3E3CBFF5}"/>
              </a:ext>
            </a:extLst>
          </p:cNvPr>
          <p:cNvSpPr/>
          <p:nvPr/>
        </p:nvSpPr>
        <p:spPr>
          <a:xfrm rot="10800000">
            <a:off x="7759082" y="4049696"/>
            <a:ext cx="2459113" cy="1020933"/>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ستطيل 12">
            <a:extLst>
              <a:ext uri="{FF2B5EF4-FFF2-40B4-BE49-F238E27FC236}">
                <a16:creationId xmlns:a16="http://schemas.microsoft.com/office/drawing/2014/main" id="{8B20C069-478B-4D03-A787-660D33393502}"/>
              </a:ext>
            </a:extLst>
          </p:cNvPr>
          <p:cNvSpPr/>
          <p:nvPr/>
        </p:nvSpPr>
        <p:spPr>
          <a:xfrm>
            <a:off x="7671785" y="4060052"/>
            <a:ext cx="2541281" cy="954107"/>
          </a:xfrm>
          <a:prstGeom prst="rect">
            <a:avLst/>
          </a:prstGeom>
          <a:noFill/>
        </p:spPr>
        <p:txBody>
          <a:bodyPr wrap="square" lIns="91440" tIns="45720" rIns="91440" bIns="45720">
            <a:spAutoFit/>
          </a:bodyPr>
          <a:lstStyle/>
          <a:p>
            <a:pPr algn="ctr"/>
            <a:r>
              <a:rPr lang="ar-SA" sz="2800" b="0" cap="none" spc="0" dirty="0">
                <a:ln w="0"/>
                <a:solidFill>
                  <a:schemeClr val="accent1">
                    <a:lumMod val="60000"/>
                    <a:lumOff val="40000"/>
                  </a:schemeClr>
                </a:solidFill>
                <a:effectLst>
                  <a:outerShdw blurRad="38100" dist="25400" dir="5400000" algn="ctr" rotWithShape="0">
                    <a:srgbClr val="6E747A">
                      <a:alpha val="43000"/>
                    </a:srgbClr>
                  </a:outerShdw>
                </a:effectLst>
              </a:rPr>
              <a:t>متمم لدور المعلم</a:t>
            </a:r>
          </a:p>
        </p:txBody>
      </p:sp>
      <p:sp>
        <p:nvSpPr>
          <p:cNvPr id="14" name="مستطيل: زاوية مطوية 13">
            <a:extLst>
              <a:ext uri="{FF2B5EF4-FFF2-40B4-BE49-F238E27FC236}">
                <a16:creationId xmlns:a16="http://schemas.microsoft.com/office/drawing/2014/main" id="{E11D7EEA-FFB6-4358-BB66-620C787011EB}"/>
              </a:ext>
            </a:extLst>
          </p:cNvPr>
          <p:cNvSpPr/>
          <p:nvPr/>
        </p:nvSpPr>
        <p:spPr>
          <a:xfrm rot="10800000">
            <a:off x="1603521" y="4873839"/>
            <a:ext cx="2853758"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مستطيل 14">
            <a:extLst>
              <a:ext uri="{FF2B5EF4-FFF2-40B4-BE49-F238E27FC236}">
                <a16:creationId xmlns:a16="http://schemas.microsoft.com/office/drawing/2014/main" id="{1DA4FD20-3DCA-4B90-8A86-E26EC9A29A8A}"/>
              </a:ext>
            </a:extLst>
          </p:cNvPr>
          <p:cNvSpPr/>
          <p:nvPr/>
        </p:nvSpPr>
        <p:spPr>
          <a:xfrm>
            <a:off x="2065965" y="5014159"/>
            <a:ext cx="2353636" cy="830997"/>
          </a:xfrm>
          <a:prstGeom prst="rect">
            <a:avLst/>
          </a:prstGeom>
          <a:noFill/>
        </p:spPr>
        <p:txBody>
          <a:bodyPr wrap="square" lIns="91440" tIns="45720" rIns="91440" bIns="45720">
            <a:spAutoFit/>
          </a:bodyPr>
          <a:lstStyle/>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الالمام ببرامج الحاسوب</a:t>
            </a:r>
            <a:endPar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6" name="مستطيل: زاوية مطوية 15">
            <a:extLst>
              <a:ext uri="{FF2B5EF4-FFF2-40B4-BE49-F238E27FC236}">
                <a16:creationId xmlns:a16="http://schemas.microsoft.com/office/drawing/2014/main" id="{0BDA9268-A738-4F17-B420-BA65F3BAD60A}"/>
              </a:ext>
            </a:extLst>
          </p:cNvPr>
          <p:cNvSpPr/>
          <p:nvPr/>
        </p:nvSpPr>
        <p:spPr>
          <a:xfrm rot="10800000">
            <a:off x="1151552" y="2907435"/>
            <a:ext cx="3328180" cy="1012055"/>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مستطيل 16">
            <a:extLst>
              <a:ext uri="{FF2B5EF4-FFF2-40B4-BE49-F238E27FC236}">
                <a16:creationId xmlns:a16="http://schemas.microsoft.com/office/drawing/2014/main" id="{37106E72-A4B6-4AB9-B718-8CF9514582CF}"/>
              </a:ext>
            </a:extLst>
          </p:cNvPr>
          <p:cNvSpPr/>
          <p:nvPr/>
        </p:nvSpPr>
        <p:spPr>
          <a:xfrm>
            <a:off x="1430821" y="3048545"/>
            <a:ext cx="2900153" cy="830997"/>
          </a:xfrm>
          <a:prstGeom prst="rect">
            <a:avLst/>
          </a:prstGeom>
          <a:noFill/>
        </p:spPr>
        <p:txBody>
          <a:bodyPr wrap="none" lIns="91440" tIns="45720" rIns="91440" bIns="45720">
            <a:spAutoFit/>
          </a:bodyPr>
          <a:lstStyle/>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مساعدة المتعلم في </a:t>
            </a:r>
          </a:p>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الأمور الفنية</a:t>
            </a:r>
            <a:endPar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8" name="مستطيل: زاوية مطوية 17">
            <a:extLst>
              <a:ext uri="{FF2B5EF4-FFF2-40B4-BE49-F238E27FC236}">
                <a16:creationId xmlns:a16="http://schemas.microsoft.com/office/drawing/2014/main" id="{BC9B5B0F-CB4F-4CAC-8352-8171B5B6C941}"/>
              </a:ext>
            </a:extLst>
          </p:cNvPr>
          <p:cNvSpPr/>
          <p:nvPr/>
        </p:nvSpPr>
        <p:spPr>
          <a:xfrm rot="10800000">
            <a:off x="7474998" y="2769832"/>
            <a:ext cx="2853757"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extLst>
      <p:ext uri="{BB962C8B-B14F-4D97-AF65-F5344CB8AC3E}">
        <p14:creationId xmlns:p14="http://schemas.microsoft.com/office/powerpoint/2010/main" val="358828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animBg="1"/>
      <p:bldP spid="13" grpId="0"/>
      <p:bldP spid="14" grpId="0" animBg="1"/>
      <p:bldP spid="15" grpId="0"/>
      <p:bldP spid="16" grpId="0" animBg="1"/>
      <p:bldP spid="17" grpId="0"/>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1E6F6C07-B278-4324-970B-8CEEBD2AA0E1}"/>
              </a:ext>
            </a:extLst>
          </p:cNvPr>
          <p:cNvSpPr/>
          <p:nvPr/>
        </p:nvSpPr>
        <p:spPr>
          <a:xfrm>
            <a:off x="2573241" y="295156"/>
            <a:ext cx="7045518"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000" b="1" cap="none" spc="0" dirty="0">
                <a:ln/>
                <a:solidFill>
                  <a:schemeClr val="accent3"/>
                </a:solidFill>
                <a:effectLst/>
              </a:rPr>
              <a:t>الأدوار في التعليم الالكتروني</a:t>
            </a:r>
          </a:p>
        </p:txBody>
      </p:sp>
      <p:pic>
        <p:nvPicPr>
          <p:cNvPr id="6" name="صورة 5">
            <a:extLst>
              <a:ext uri="{FF2B5EF4-FFF2-40B4-BE49-F238E27FC236}">
                <a16:creationId xmlns:a16="http://schemas.microsoft.com/office/drawing/2014/main" id="{C5F83CE5-D073-40B2-813E-CD3DACC300FE}"/>
              </a:ext>
            </a:extLst>
          </p:cNvPr>
          <p:cNvPicPr>
            <a:picLocks noChangeAspect="1"/>
          </p:cNvPicPr>
          <p:nvPr/>
        </p:nvPicPr>
        <p:blipFill rotWithShape="1">
          <a:blip r:embed="rId2">
            <a:extLst>
              <a:ext uri="{28A0092B-C50C-407E-A947-70E740481C1C}">
                <a14:useLocalDpi xmlns:a14="http://schemas.microsoft.com/office/drawing/2010/main" val="0"/>
              </a:ext>
            </a:extLst>
          </a:blip>
          <a:srcRect l="37051" t="41262" r="38183"/>
          <a:stretch/>
        </p:blipFill>
        <p:spPr>
          <a:xfrm>
            <a:off x="4955610" y="2814220"/>
            <a:ext cx="2201662" cy="3655257"/>
          </a:xfrm>
          <a:prstGeom prst="rect">
            <a:avLst/>
          </a:prstGeom>
        </p:spPr>
      </p:pic>
      <p:sp>
        <p:nvSpPr>
          <p:cNvPr id="7" name="مستطيل: زوايا علوية مستديرة 6">
            <a:extLst>
              <a:ext uri="{FF2B5EF4-FFF2-40B4-BE49-F238E27FC236}">
                <a16:creationId xmlns:a16="http://schemas.microsoft.com/office/drawing/2014/main" id="{E3F25DED-7BD1-42C7-A2CF-0390F5039068}"/>
              </a:ext>
            </a:extLst>
          </p:cNvPr>
          <p:cNvSpPr/>
          <p:nvPr/>
        </p:nvSpPr>
        <p:spPr>
          <a:xfrm>
            <a:off x="5180120" y="3178206"/>
            <a:ext cx="1731146" cy="701336"/>
          </a:xfrm>
          <a:prstGeom prst="round2Same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a:extLst>
              <a:ext uri="{FF2B5EF4-FFF2-40B4-BE49-F238E27FC236}">
                <a16:creationId xmlns:a16="http://schemas.microsoft.com/office/drawing/2014/main" id="{95A9AA57-C7C6-4BD9-924B-074C23686CC4}"/>
              </a:ext>
            </a:extLst>
          </p:cNvPr>
          <p:cNvSpPr/>
          <p:nvPr/>
        </p:nvSpPr>
        <p:spPr>
          <a:xfrm>
            <a:off x="4879848" y="3171656"/>
            <a:ext cx="2282997" cy="523220"/>
          </a:xfrm>
          <a:prstGeom prst="rect">
            <a:avLst/>
          </a:prstGeom>
          <a:noFill/>
        </p:spPr>
        <p:txBody>
          <a:bodyPr wrap="square" lIns="91440" tIns="45720" rIns="91440" bIns="45720">
            <a:spAutoFit/>
          </a:bodyPr>
          <a:lstStyle/>
          <a:p>
            <a:pPr algn="ctr"/>
            <a:r>
              <a:rPr lang="ar-SA" sz="28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الإدارة </a:t>
            </a:r>
          </a:p>
        </p:txBody>
      </p:sp>
      <p:sp>
        <p:nvSpPr>
          <p:cNvPr id="11" name="مستطيل 10">
            <a:extLst>
              <a:ext uri="{FF2B5EF4-FFF2-40B4-BE49-F238E27FC236}">
                <a16:creationId xmlns:a16="http://schemas.microsoft.com/office/drawing/2014/main" id="{32052949-8B2C-4618-BFE6-7F37A09DB08E}"/>
              </a:ext>
            </a:extLst>
          </p:cNvPr>
          <p:cNvSpPr/>
          <p:nvPr/>
        </p:nvSpPr>
        <p:spPr>
          <a:xfrm>
            <a:off x="7627975" y="3279377"/>
            <a:ext cx="2541282" cy="461665"/>
          </a:xfrm>
          <a:prstGeom prst="rect">
            <a:avLst/>
          </a:prstGeom>
          <a:noFill/>
        </p:spPr>
        <p:txBody>
          <a:bodyPr wrap="square" lIns="91440" tIns="45720" rIns="91440" bIns="45720">
            <a:spAutoFit/>
          </a:bodyPr>
          <a:lstStyle/>
          <a:p>
            <a:pPr algn="ctr"/>
            <a:r>
              <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rPr>
              <a:t>القبول والتسجيل</a:t>
            </a:r>
          </a:p>
        </p:txBody>
      </p:sp>
      <p:sp>
        <p:nvSpPr>
          <p:cNvPr id="12" name="مستطيل: زاوية مطوية 11">
            <a:extLst>
              <a:ext uri="{FF2B5EF4-FFF2-40B4-BE49-F238E27FC236}">
                <a16:creationId xmlns:a16="http://schemas.microsoft.com/office/drawing/2014/main" id="{5B2AAB8F-4826-4035-AE9D-32ED3E3CBFF5}"/>
              </a:ext>
            </a:extLst>
          </p:cNvPr>
          <p:cNvSpPr/>
          <p:nvPr/>
        </p:nvSpPr>
        <p:spPr>
          <a:xfrm rot="10800000">
            <a:off x="7869642" y="4547461"/>
            <a:ext cx="2459113" cy="1020933"/>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ستطيل 12">
            <a:extLst>
              <a:ext uri="{FF2B5EF4-FFF2-40B4-BE49-F238E27FC236}">
                <a16:creationId xmlns:a16="http://schemas.microsoft.com/office/drawing/2014/main" id="{8B20C069-478B-4D03-A787-660D33393502}"/>
              </a:ext>
            </a:extLst>
          </p:cNvPr>
          <p:cNvSpPr/>
          <p:nvPr/>
        </p:nvSpPr>
        <p:spPr>
          <a:xfrm>
            <a:off x="7869642" y="4537105"/>
            <a:ext cx="2541281" cy="954107"/>
          </a:xfrm>
          <a:prstGeom prst="rect">
            <a:avLst/>
          </a:prstGeom>
          <a:noFill/>
        </p:spPr>
        <p:txBody>
          <a:bodyPr wrap="square" lIns="91440" tIns="45720" rIns="91440" bIns="45720">
            <a:spAutoFit/>
          </a:bodyPr>
          <a:lstStyle/>
          <a:p>
            <a:pPr algn="ctr"/>
            <a:r>
              <a:rPr lang="ar-SA" sz="2800" b="0" cap="none" spc="0" dirty="0">
                <a:ln w="0"/>
                <a:solidFill>
                  <a:schemeClr val="accent1">
                    <a:lumMod val="60000"/>
                    <a:lumOff val="40000"/>
                  </a:schemeClr>
                </a:solidFill>
                <a:effectLst>
                  <a:outerShdw blurRad="38100" dist="25400" dir="5400000" algn="ctr" rotWithShape="0">
                    <a:srgbClr val="6E747A">
                      <a:alpha val="43000"/>
                    </a:srgbClr>
                  </a:outerShdw>
                </a:effectLst>
              </a:rPr>
              <a:t>وضع أسس </a:t>
            </a:r>
          </a:p>
          <a:p>
            <a:pPr algn="ctr"/>
            <a:r>
              <a:rPr lang="ar-SA" sz="2800" dirty="0">
                <a:ln w="0"/>
                <a:solidFill>
                  <a:schemeClr val="accent1">
                    <a:lumMod val="60000"/>
                    <a:lumOff val="40000"/>
                  </a:schemeClr>
                </a:solidFill>
                <a:effectLst>
                  <a:outerShdw blurRad="38100" dist="25400" dir="5400000" algn="ctr" rotWithShape="0">
                    <a:srgbClr val="6E747A">
                      <a:alpha val="43000"/>
                    </a:srgbClr>
                  </a:outerShdw>
                </a:effectLst>
              </a:rPr>
              <a:t>التعلم</a:t>
            </a:r>
            <a:endParaRPr lang="ar-SA" sz="28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4" name="مستطيل: زاوية مطوية 13">
            <a:extLst>
              <a:ext uri="{FF2B5EF4-FFF2-40B4-BE49-F238E27FC236}">
                <a16:creationId xmlns:a16="http://schemas.microsoft.com/office/drawing/2014/main" id="{E11D7EEA-FFB6-4358-BB66-620C787011EB}"/>
              </a:ext>
            </a:extLst>
          </p:cNvPr>
          <p:cNvSpPr/>
          <p:nvPr/>
        </p:nvSpPr>
        <p:spPr>
          <a:xfrm rot="10800000">
            <a:off x="1603521" y="4873838"/>
            <a:ext cx="2853758" cy="1340649"/>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مستطيل 14">
            <a:extLst>
              <a:ext uri="{FF2B5EF4-FFF2-40B4-BE49-F238E27FC236}">
                <a16:creationId xmlns:a16="http://schemas.microsoft.com/office/drawing/2014/main" id="{1DA4FD20-3DCA-4B90-8A86-E26EC9A29A8A}"/>
              </a:ext>
            </a:extLst>
          </p:cNvPr>
          <p:cNvSpPr/>
          <p:nvPr/>
        </p:nvSpPr>
        <p:spPr>
          <a:xfrm>
            <a:off x="1781077" y="5014159"/>
            <a:ext cx="2638524" cy="1200329"/>
          </a:xfrm>
          <a:prstGeom prst="rect">
            <a:avLst/>
          </a:prstGeom>
          <a:noFill/>
        </p:spPr>
        <p:txBody>
          <a:bodyPr wrap="square" lIns="91440" tIns="45720" rIns="91440" bIns="45720">
            <a:spAutoFit/>
          </a:bodyPr>
          <a:lstStyle/>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إدارة القرارات والواجبات و الاختبارات</a:t>
            </a:r>
            <a:endPar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6" name="مستطيل: زاوية مطوية 15">
            <a:extLst>
              <a:ext uri="{FF2B5EF4-FFF2-40B4-BE49-F238E27FC236}">
                <a16:creationId xmlns:a16="http://schemas.microsoft.com/office/drawing/2014/main" id="{0BDA9268-A738-4F17-B420-BA65F3BAD60A}"/>
              </a:ext>
            </a:extLst>
          </p:cNvPr>
          <p:cNvSpPr/>
          <p:nvPr/>
        </p:nvSpPr>
        <p:spPr>
          <a:xfrm rot="10800000">
            <a:off x="1129099" y="3097281"/>
            <a:ext cx="3328180" cy="1012055"/>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7" name="مستطيل 16">
            <a:extLst>
              <a:ext uri="{FF2B5EF4-FFF2-40B4-BE49-F238E27FC236}">
                <a16:creationId xmlns:a16="http://schemas.microsoft.com/office/drawing/2014/main" id="{37106E72-A4B6-4AB9-B718-8CF9514582CF}"/>
              </a:ext>
            </a:extLst>
          </p:cNvPr>
          <p:cNvSpPr/>
          <p:nvPr/>
        </p:nvSpPr>
        <p:spPr>
          <a:xfrm>
            <a:off x="1353608" y="3113375"/>
            <a:ext cx="3328181" cy="830997"/>
          </a:xfrm>
          <a:prstGeom prst="rect">
            <a:avLst/>
          </a:prstGeom>
          <a:noFill/>
        </p:spPr>
        <p:txBody>
          <a:bodyPr wrap="square" lIns="91440" tIns="45720" rIns="91440" bIns="45720">
            <a:spAutoFit/>
          </a:bodyPr>
          <a:lstStyle/>
          <a:p>
            <a:pPr algn="ctr"/>
            <a:r>
              <a:rPr lang="ar-SA" sz="2400" dirty="0">
                <a:ln w="0"/>
                <a:solidFill>
                  <a:schemeClr val="accent1">
                    <a:lumMod val="60000"/>
                    <a:lumOff val="40000"/>
                  </a:schemeClr>
                </a:solidFill>
                <a:effectLst>
                  <a:outerShdw blurRad="38100" dist="25400" dir="5400000" algn="ctr" rotWithShape="0">
                    <a:srgbClr val="6E747A">
                      <a:alpha val="43000"/>
                    </a:srgbClr>
                  </a:outerShdw>
                </a:effectLst>
              </a:rPr>
              <a:t>متابعة الطلاب وتوفير الخدمات لهم</a:t>
            </a:r>
            <a:endParaRPr lang="ar-SA" sz="2400" b="0" cap="none" spc="0" dirty="0">
              <a:ln w="0"/>
              <a:solidFill>
                <a:schemeClr val="accent1">
                  <a:lumMod val="60000"/>
                  <a:lumOff val="40000"/>
                </a:schemeClr>
              </a:solidFill>
              <a:effectLst>
                <a:outerShdw blurRad="38100" dist="25400" dir="5400000" algn="ctr" rotWithShape="0">
                  <a:srgbClr val="6E747A">
                    <a:alpha val="43000"/>
                  </a:srgbClr>
                </a:outerShdw>
              </a:effectLst>
            </a:endParaRPr>
          </a:p>
        </p:txBody>
      </p:sp>
      <p:sp>
        <p:nvSpPr>
          <p:cNvPr id="18" name="مستطيل: زاوية مطوية 17">
            <a:extLst>
              <a:ext uri="{FF2B5EF4-FFF2-40B4-BE49-F238E27FC236}">
                <a16:creationId xmlns:a16="http://schemas.microsoft.com/office/drawing/2014/main" id="{BC9B5B0F-CB4F-4CAC-8352-8171B5B6C941}"/>
              </a:ext>
            </a:extLst>
          </p:cNvPr>
          <p:cNvSpPr/>
          <p:nvPr/>
        </p:nvSpPr>
        <p:spPr>
          <a:xfrm rot="10800000">
            <a:off x="7403277" y="3088403"/>
            <a:ext cx="2853757" cy="1020932"/>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9" name="مستطيل: زاوية مطوية 18">
            <a:extLst>
              <a:ext uri="{FF2B5EF4-FFF2-40B4-BE49-F238E27FC236}">
                <a16:creationId xmlns:a16="http://schemas.microsoft.com/office/drawing/2014/main" id="{2FAC30AB-82A4-4DFF-A153-E6D94CBB2D65}"/>
              </a:ext>
            </a:extLst>
          </p:cNvPr>
          <p:cNvSpPr/>
          <p:nvPr/>
        </p:nvSpPr>
        <p:spPr>
          <a:xfrm rot="10800000">
            <a:off x="4074848" y="1352784"/>
            <a:ext cx="3684233" cy="1276769"/>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مستطيل 1">
            <a:extLst>
              <a:ext uri="{FF2B5EF4-FFF2-40B4-BE49-F238E27FC236}">
                <a16:creationId xmlns:a16="http://schemas.microsoft.com/office/drawing/2014/main" id="{8217A2B2-62B0-4719-90BA-D046C274F573}"/>
              </a:ext>
            </a:extLst>
          </p:cNvPr>
          <p:cNvSpPr/>
          <p:nvPr/>
        </p:nvSpPr>
        <p:spPr>
          <a:xfrm>
            <a:off x="4389716" y="1364795"/>
            <a:ext cx="3328181" cy="954107"/>
          </a:xfrm>
          <a:prstGeom prst="rect">
            <a:avLst/>
          </a:prstGeom>
          <a:noFill/>
        </p:spPr>
        <p:txBody>
          <a:bodyPr wrap="square" lIns="91440" tIns="45720" rIns="91440" bIns="45720">
            <a:spAutoFit/>
          </a:bodyPr>
          <a:lstStyle/>
          <a:p>
            <a:pPr algn="ctr"/>
            <a:r>
              <a:rPr lang="ar-SA" sz="2800" b="0" cap="none" spc="0" dirty="0">
                <a:ln w="0"/>
                <a:solidFill>
                  <a:schemeClr val="accent1">
                    <a:lumMod val="60000"/>
                    <a:lumOff val="40000"/>
                  </a:schemeClr>
                </a:solidFill>
                <a:effectLst>
                  <a:outerShdw blurRad="38100" dist="25400" dir="5400000" algn="ctr" rotWithShape="0">
                    <a:srgbClr val="6E747A">
                      <a:alpha val="43000"/>
                    </a:srgbClr>
                  </a:outerShdw>
                </a:effectLst>
              </a:rPr>
              <a:t>ضبط الجودة لجوانب العملية التعليمية</a:t>
            </a:r>
          </a:p>
        </p:txBody>
      </p:sp>
    </p:spTree>
    <p:extLst>
      <p:ext uri="{BB962C8B-B14F-4D97-AF65-F5344CB8AC3E}">
        <p14:creationId xmlns:p14="http://schemas.microsoft.com/office/powerpoint/2010/main" val="281088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barn(inVertical)">
                                      <p:cBhvr>
                                        <p:cTn id="65" dur="5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anim calcmode="lin" valueType="num">
                                      <p:cBhvr additive="base">
                                        <p:cTn id="70" dur="500" fill="hold"/>
                                        <p:tgtEl>
                                          <p:spTgt spid="2"/>
                                        </p:tgtEl>
                                        <p:attrNameLst>
                                          <p:attrName>ppt_x</p:attrName>
                                        </p:attrNameLst>
                                      </p:cBhvr>
                                      <p:tavLst>
                                        <p:tav tm="0">
                                          <p:val>
                                            <p:strVal val="#ppt_x"/>
                                          </p:val>
                                        </p:tav>
                                        <p:tav tm="100000">
                                          <p:val>
                                            <p:strVal val="#ppt_x"/>
                                          </p:val>
                                        </p:tav>
                                      </p:tavLst>
                                    </p:anim>
                                    <p:anim calcmode="lin" valueType="num">
                                      <p:cBhvr additive="base">
                                        <p:cTn id="7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animBg="1"/>
      <p:bldP spid="13" grpId="0"/>
      <p:bldP spid="14" grpId="0" animBg="1"/>
      <p:bldP spid="15" grpId="0"/>
      <p:bldP spid="16" grpId="0" animBg="1"/>
      <p:bldP spid="17" grpId="0"/>
      <p:bldP spid="18" grpId="0" animBg="1"/>
      <p:bldP spid="19"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1E6F6C07-B278-4324-970B-8CEEBD2AA0E1}"/>
              </a:ext>
            </a:extLst>
          </p:cNvPr>
          <p:cNvSpPr/>
          <p:nvPr/>
        </p:nvSpPr>
        <p:spPr>
          <a:xfrm>
            <a:off x="2573241" y="338774"/>
            <a:ext cx="7023520" cy="120032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3600" b="1" cap="none" spc="0" dirty="0">
                <a:ln/>
                <a:solidFill>
                  <a:schemeClr val="accent3"/>
                </a:solidFill>
                <a:effectLst/>
              </a:rPr>
              <a:t>الشروط الواجب </a:t>
            </a:r>
            <a:r>
              <a:rPr lang="ar-SA" sz="3600" b="1" dirty="0">
                <a:ln/>
                <a:solidFill>
                  <a:schemeClr val="accent3"/>
                </a:solidFill>
              </a:rPr>
              <a:t>توفرها في ا</a:t>
            </a:r>
            <a:r>
              <a:rPr lang="ar-SA" sz="3600" b="1" cap="none" spc="0" dirty="0">
                <a:ln/>
                <a:solidFill>
                  <a:schemeClr val="accent3"/>
                </a:solidFill>
                <a:effectLst/>
              </a:rPr>
              <a:t>لتعليم الالكتروني</a:t>
            </a:r>
          </a:p>
        </p:txBody>
      </p:sp>
      <p:sp>
        <p:nvSpPr>
          <p:cNvPr id="3" name="مستطيل 2">
            <a:extLst>
              <a:ext uri="{FF2B5EF4-FFF2-40B4-BE49-F238E27FC236}">
                <a16:creationId xmlns:a16="http://schemas.microsoft.com/office/drawing/2014/main" id="{B8D865FC-B343-41B4-AF41-07F6352AF8AE}"/>
              </a:ext>
            </a:extLst>
          </p:cNvPr>
          <p:cNvSpPr/>
          <p:nvPr/>
        </p:nvSpPr>
        <p:spPr>
          <a:xfrm>
            <a:off x="1251751" y="1871839"/>
            <a:ext cx="10670960" cy="3416320"/>
          </a:xfrm>
          <a:prstGeom prst="rect">
            <a:avLst/>
          </a:prstGeom>
        </p:spPr>
        <p:txBody>
          <a:bodyPr wrap="square">
            <a:spAutoFit/>
          </a:bodyPr>
          <a:lstStyle/>
          <a:p>
            <a:pPr algn="r"/>
            <a:r>
              <a:rPr lang="ar-SA" b="1" dirty="0"/>
              <a:t>ليست كل مادة دراسية يمكن أن تدرس بسهولة أو بفاعلية عبر الإنترنت</a:t>
            </a:r>
          </a:p>
          <a:p>
            <a:pPr algn="r"/>
            <a:endParaRPr lang="ar-SA" b="1" dirty="0"/>
          </a:p>
          <a:p>
            <a:pPr algn="r"/>
            <a:r>
              <a:rPr lang="ar-SA" b="1" dirty="0"/>
              <a:t> </a:t>
            </a:r>
          </a:p>
          <a:p>
            <a:pPr algn="r"/>
            <a:r>
              <a:rPr lang="ar-SA" dirty="0">
                <a:solidFill>
                  <a:schemeClr val="accent2">
                    <a:lumMod val="60000"/>
                    <a:lumOff val="40000"/>
                  </a:schemeClr>
                </a:solidFill>
              </a:rPr>
              <a:t>مثال </a:t>
            </a:r>
          </a:p>
          <a:p>
            <a:pPr algn="r"/>
            <a:r>
              <a:rPr lang="ar-SA" b="1" dirty="0"/>
              <a:t>تدريس المهارات الحركية في مقرر عبر الإنترنت يتطلب استخدام نماذج المحاكاة المصممة بإتقان، وتصميم تلك النماذج وتطويرها عملية مكلفة وتستغرق وقتًا طويلًا، كما أن بعض المواد الدراسية لا تبدو مرشحة بدرجة كبيرة للتعلم القائم على الإنترنت، كالمواد المتعلقة بالمهارات الاجتماعية مثل: الإدارة والتواصل وعلاقات العميل.. إلخ، حيث يعد التفاعل ونمذجة السلوك الإنساني جوهر هذه المهارات، ويكون تعلم تلك المهارات بصورة أفضل في بيئة الفصل التقليدي حيث المعلم ولعب الدور، وتعتمد عديد من تلك المهارات على فروق دقيقة لنبرات الصوت ولغة البدن التي يكون من الصعب ضبطها في المقررات عبر الإنترنت. ويبدو العمل جيدًا في المقررات عبر الإنترنت مع المواد الأكاديمية، التي تتضمن تعلم المفاهيم والمبادئ، وممارسة المناقشات، وكتابة التقارير، وحل المشكلات</a:t>
            </a:r>
            <a:r>
              <a:rPr lang="ar-SA" dirty="0"/>
              <a:t>.</a:t>
            </a:r>
          </a:p>
        </p:txBody>
      </p:sp>
    </p:spTree>
    <p:extLst>
      <p:ext uri="{BB962C8B-B14F-4D97-AF65-F5344CB8AC3E}">
        <p14:creationId xmlns:p14="http://schemas.microsoft.com/office/powerpoint/2010/main" val="324681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22E45C4C-2EE0-499C-A62E-127DF19B3E9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090167"/>
            <a:ext cx="12067750" cy="5767833"/>
          </a:xfrm>
          <a:prstGeom prst="rect">
            <a:avLst/>
          </a:prstGeom>
        </p:spPr>
      </p:pic>
      <p:sp>
        <p:nvSpPr>
          <p:cNvPr id="11" name="مستطيل 10">
            <a:extLst>
              <a:ext uri="{FF2B5EF4-FFF2-40B4-BE49-F238E27FC236}">
                <a16:creationId xmlns:a16="http://schemas.microsoft.com/office/drawing/2014/main" id="{92069079-982D-4114-A125-CA22BE4CD5A3}"/>
              </a:ext>
            </a:extLst>
          </p:cNvPr>
          <p:cNvSpPr/>
          <p:nvPr/>
        </p:nvSpPr>
        <p:spPr>
          <a:xfrm>
            <a:off x="3520111" y="392811"/>
            <a:ext cx="5702202" cy="646331"/>
          </a:xfrm>
          <a:prstGeom prst="rect">
            <a:avLst/>
          </a:prstGeom>
          <a:noFill/>
        </p:spPr>
        <p:txBody>
          <a:bodyPr wrap="none" lIns="91440" tIns="45720" rIns="91440" bIns="45720">
            <a:spAutoFit/>
          </a:bodyPr>
          <a:lstStyle/>
          <a:p>
            <a:pPr algn="ctr"/>
            <a:r>
              <a:rPr lang="ar-SA" sz="3600" b="1" dirty="0">
                <a:ln w="9525">
                  <a:solidFill>
                    <a:schemeClr val="bg1"/>
                  </a:solidFill>
                  <a:prstDash val="solid"/>
                </a:ln>
                <a:effectLst>
                  <a:outerShdw blurRad="12700" dist="38100" dir="2700000" algn="tl" rotWithShape="0">
                    <a:schemeClr val="bg1">
                      <a:lumMod val="50000"/>
                    </a:schemeClr>
                  </a:outerShdw>
                </a:effectLst>
              </a:rPr>
              <a:t>مميزات التعليم الالكتروني</a:t>
            </a:r>
            <a:endParaRPr lang="ar-SA"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17" name="صورة 16">
            <a:extLst>
              <a:ext uri="{FF2B5EF4-FFF2-40B4-BE49-F238E27FC236}">
                <a16:creationId xmlns:a16="http://schemas.microsoft.com/office/drawing/2014/main" id="{B9C08364-F4A1-49B4-81E1-6508B2DD7DF6}"/>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9019967" y="1614007"/>
            <a:ext cx="2568132" cy="2166153"/>
          </a:xfrm>
          <a:prstGeom prst="rect">
            <a:avLst/>
          </a:prstGeom>
        </p:spPr>
      </p:pic>
      <p:sp>
        <p:nvSpPr>
          <p:cNvPr id="18" name="مستطيل 17">
            <a:extLst>
              <a:ext uri="{FF2B5EF4-FFF2-40B4-BE49-F238E27FC236}">
                <a16:creationId xmlns:a16="http://schemas.microsoft.com/office/drawing/2014/main" id="{FB8BEEB1-8B4F-4887-BD9E-613CD2FC0E7E}"/>
              </a:ext>
            </a:extLst>
          </p:cNvPr>
          <p:cNvSpPr/>
          <p:nvPr/>
        </p:nvSpPr>
        <p:spPr>
          <a:xfrm>
            <a:off x="9574964" y="2187891"/>
            <a:ext cx="1637533" cy="1200329"/>
          </a:xfrm>
          <a:prstGeom prst="rect">
            <a:avLst/>
          </a:prstGeom>
        </p:spPr>
        <p:txBody>
          <a:bodyPr wrap="square">
            <a:spAutoFit/>
          </a:bodyPr>
          <a:lstStyle/>
          <a:p>
            <a:r>
              <a:rPr lang="ar-SA" b="1" dirty="0">
                <a:solidFill>
                  <a:schemeClr val="accent2">
                    <a:lumMod val="60000"/>
                    <a:lumOff val="40000"/>
                  </a:schemeClr>
                </a:solidFill>
              </a:rPr>
              <a:t>زيادة إمكانية</a:t>
            </a:r>
          </a:p>
          <a:p>
            <a:r>
              <a:rPr lang="ar-SA" b="1" dirty="0">
                <a:solidFill>
                  <a:schemeClr val="accent2">
                    <a:lumMod val="60000"/>
                    <a:lumOff val="40000"/>
                  </a:schemeClr>
                </a:solidFill>
              </a:rPr>
              <a:t>  الاتصال بين</a:t>
            </a:r>
            <a:r>
              <a:rPr lang="en-US" b="1" dirty="0">
                <a:solidFill>
                  <a:schemeClr val="accent2">
                    <a:lumMod val="60000"/>
                    <a:lumOff val="40000"/>
                  </a:schemeClr>
                </a:solidFill>
              </a:rPr>
              <a:t> </a:t>
            </a:r>
            <a:endParaRPr lang="ar-SA" b="1" dirty="0">
              <a:solidFill>
                <a:schemeClr val="accent2">
                  <a:lumMod val="60000"/>
                  <a:lumOff val="40000"/>
                </a:schemeClr>
              </a:solidFill>
            </a:endParaRPr>
          </a:p>
          <a:p>
            <a:r>
              <a:rPr lang="ar-SA" b="1" dirty="0">
                <a:solidFill>
                  <a:schemeClr val="accent2">
                    <a:lumMod val="60000"/>
                    <a:lumOff val="40000"/>
                  </a:schemeClr>
                </a:solidFill>
              </a:rPr>
              <a:t> الطلبة والمعلمين</a:t>
            </a:r>
          </a:p>
        </p:txBody>
      </p:sp>
      <p:pic>
        <p:nvPicPr>
          <p:cNvPr id="19" name="صورة 18">
            <a:extLst>
              <a:ext uri="{FF2B5EF4-FFF2-40B4-BE49-F238E27FC236}">
                <a16:creationId xmlns:a16="http://schemas.microsoft.com/office/drawing/2014/main" id="{9427FEF4-CFB9-4B44-9EA6-EE5912C974F5}"/>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6400195" y="1876075"/>
            <a:ext cx="2568132" cy="2166153"/>
          </a:xfrm>
          <a:prstGeom prst="rect">
            <a:avLst/>
          </a:prstGeom>
        </p:spPr>
      </p:pic>
      <p:sp>
        <p:nvSpPr>
          <p:cNvPr id="20" name="مستطيل 19">
            <a:extLst>
              <a:ext uri="{FF2B5EF4-FFF2-40B4-BE49-F238E27FC236}">
                <a16:creationId xmlns:a16="http://schemas.microsoft.com/office/drawing/2014/main" id="{55744457-D077-402B-B6F5-F03462B9C8EC}"/>
              </a:ext>
            </a:extLst>
          </p:cNvPr>
          <p:cNvSpPr/>
          <p:nvPr/>
        </p:nvSpPr>
        <p:spPr>
          <a:xfrm>
            <a:off x="7096133" y="2519698"/>
            <a:ext cx="1897201" cy="923330"/>
          </a:xfrm>
          <a:prstGeom prst="rect">
            <a:avLst/>
          </a:prstGeom>
        </p:spPr>
        <p:txBody>
          <a:bodyPr wrap="square">
            <a:spAutoFit/>
          </a:bodyPr>
          <a:lstStyle/>
          <a:p>
            <a:r>
              <a:rPr lang="ar-SA" dirty="0"/>
              <a:t> </a:t>
            </a:r>
            <a:r>
              <a:rPr lang="ar-SA" b="1" dirty="0">
                <a:solidFill>
                  <a:schemeClr val="accent2">
                    <a:lumMod val="60000"/>
                    <a:lumOff val="40000"/>
                  </a:schemeClr>
                </a:solidFill>
              </a:rPr>
              <a:t>التعبير عن وجهات النظر المختلفة </a:t>
            </a:r>
          </a:p>
        </p:txBody>
      </p:sp>
      <p:pic>
        <p:nvPicPr>
          <p:cNvPr id="21" name="صورة 20">
            <a:extLst>
              <a:ext uri="{FF2B5EF4-FFF2-40B4-BE49-F238E27FC236}">
                <a16:creationId xmlns:a16="http://schemas.microsoft.com/office/drawing/2014/main" id="{3085F50B-79C1-4933-BD8C-8E016C3BF811}"/>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3836569" y="2207866"/>
            <a:ext cx="2568132" cy="2166153"/>
          </a:xfrm>
          <a:prstGeom prst="rect">
            <a:avLst/>
          </a:prstGeom>
        </p:spPr>
      </p:pic>
      <p:sp>
        <p:nvSpPr>
          <p:cNvPr id="22" name="مستطيل 21">
            <a:extLst>
              <a:ext uri="{FF2B5EF4-FFF2-40B4-BE49-F238E27FC236}">
                <a16:creationId xmlns:a16="http://schemas.microsoft.com/office/drawing/2014/main" id="{3865217A-EE6B-4192-82D5-94FF5E37396A}"/>
              </a:ext>
            </a:extLst>
          </p:cNvPr>
          <p:cNvSpPr/>
          <p:nvPr/>
        </p:nvSpPr>
        <p:spPr>
          <a:xfrm>
            <a:off x="4496236" y="2902467"/>
            <a:ext cx="1364202" cy="646331"/>
          </a:xfrm>
          <a:prstGeom prst="rect">
            <a:avLst/>
          </a:prstGeom>
        </p:spPr>
        <p:txBody>
          <a:bodyPr wrap="square">
            <a:spAutoFit/>
          </a:bodyPr>
          <a:lstStyle/>
          <a:p>
            <a:r>
              <a:rPr lang="ar-SA" b="1" dirty="0">
                <a:solidFill>
                  <a:schemeClr val="accent2">
                    <a:lumMod val="60000"/>
                    <a:lumOff val="40000"/>
                  </a:schemeClr>
                </a:solidFill>
              </a:rPr>
              <a:t>الإحساس بالمساواة</a:t>
            </a:r>
          </a:p>
        </p:txBody>
      </p:sp>
      <p:pic>
        <p:nvPicPr>
          <p:cNvPr id="23" name="صورة 22">
            <a:extLst>
              <a:ext uri="{FF2B5EF4-FFF2-40B4-BE49-F238E27FC236}">
                <a16:creationId xmlns:a16="http://schemas.microsoft.com/office/drawing/2014/main" id="{D3A3D972-D9F8-4608-859A-42C58B0731F4}"/>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9499617" y="4236128"/>
            <a:ext cx="2568132" cy="2166153"/>
          </a:xfrm>
          <a:prstGeom prst="rect">
            <a:avLst/>
          </a:prstGeom>
        </p:spPr>
      </p:pic>
      <p:sp>
        <p:nvSpPr>
          <p:cNvPr id="24" name="مستطيل 23">
            <a:extLst>
              <a:ext uri="{FF2B5EF4-FFF2-40B4-BE49-F238E27FC236}">
                <a16:creationId xmlns:a16="http://schemas.microsoft.com/office/drawing/2014/main" id="{686BD4C8-4DF8-45AF-AA06-46CA539846FA}"/>
              </a:ext>
            </a:extLst>
          </p:cNvPr>
          <p:cNvSpPr/>
          <p:nvPr/>
        </p:nvSpPr>
        <p:spPr>
          <a:xfrm>
            <a:off x="9914828" y="4892465"/>
            <a:ext cx="1883849" cy="646331"/>
          </a:xfrm>
          <a:prstGeom prst="rect">
            <a:avLst/>
          </a:prstGeom>
        </p:spPr>
        <p:txBody>
          <a:bodyPr wrap="none">
            <a:spAutoFit/>
          </a:bodyPr>
          <a:lstStyle/>
          <a:p>
            <a:r>
              <a:rPr lang="ar-SA" b="1" dirty="0">
                <a:solidFill>
                  <a:schemeClr val="accent2">
                    <a:lumMod val="60000"/>
                    <a:lumOff val="40000"/>
                  </a:schemeClr>
                </a:solidFill>
              </a:rPr>
              <a:t>إمكانية تكييف</a:t>
            </a:r>
          </a:p>
          <a:p>
            <a:r>
              <a:rPr lang="ar-SA" b="1" dirty="0">
                <a:solidFill>
                  <a:schemeClr val="accent2">
                    <a:lumMod val="60000"/>
                    <a:lumOff val="40000"/>
                  </a:schemeClr>
                </a:solidFill>
              </a:rPr>
              <a:t> طريقة التدريس</a:t>
            </a:r>
          </a:p>
        </p:txBody>
      </p:sp>
      <p:pic>
        <p:nvPicPr>
          <p:cNvPr id="25" name="صورة 24">
            <a:extLst>
              <a:ext uri="{FF2B5EF4-FFF2-40B4-BE49-F238E27FC236}">
                <a16:creationId xmlns:a16="http://schemas.microsoft.com/office/drawing/2014/main" id="{5F54B392-4F16-4D9D-9929-AF99268DFEA6}"/>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4536723" y="4638504"/>
            <a:ext cx="2568132" cy="2166153"/>
          </a:xfrm>
          <a:prstGeom prst="rect">
            <a:avLst/>
          </a:prstGeom>
        </p:spPr>
      </p:pic>
      <p:sp>
        <p:nvSpPr>
          <p:cNvPr id="26" name="مستطيل 25">
            <a:extLst>
              <a:ext uri="{FF2B5EF4-FFF2-40B4-BE49-F238E27FC236}">
                <a16:creationId xmlns:a16="http://schemas.microsoft.com/office/drawing/2014/main" id="{0B87A5F8-6FD6-4C8F-A0DA-7184A1C1C9FE}"/>
              </a:ext>
            </a:extLst>
          </p:cNvPr>
          <p:cNvSpPr/>
          <p:nvPr/>
        </p:nvSpPr>
        <p:spPr>
          <a:xfrm>
            <a:off x="4947871" y="5319205"/>
            <a:ext cx="1919115" cy="646331"/>
          </a:xfrm>
          <a:prstGeom prst="rect">
            <a:avLst/>
          </a:prstGeom>
        </p:spPr>
        <p:txBody>
          <a:bodyPr wrap="none">
            <a:spAutoFit/>
          </a:bodyPr>
          <a:lstStyle/>
          <a:p>
            <a:r>
              <a:rPr lang="ar-SA" b="1" dirty="0">
                <a:solidFill>
                  <a:schemeClr val="accent2">
                    <a:lumMod val="60000"/>
                    <a:lumOff val="40000"/>
                  </a:schemeClr>
                </a:solidFill>
              </a:rPr>
              <a:t>ملاءمة مختلف</a:t>
            </a:r>
          </a:p>
          <a:p>
            <a:r>
              <a:rPr lang="ar-SA" b="1" dirty="0">
                <a:solidFill>
                  <a:schemeClr val="accent2">
                    <a:lumMod val="60000"/>
                    <a:lumOff val="40000"/>
                  </a:schemeClr>
                </a:solidFill>
              </a:rPr>
              <a:t> أساليب التعليم </a:t>
            </a:r>
          </a:p>
        </p:txBody>
      </p:sp>
      <p:pic>
        <p:nvPicPr>
          <p:cNvPr id="27" name="صورة 26">
            <a:extLst>
              <a:ext uri="{FF2B5EF4-FFF2-40B4-BE49-F238E27FC236}">
                <a16:creationId xmlns:a16="http://schemas.microsoft.com/office/drawing/2014/main" id="{71025598-539F-4D91-A518-ECD520062848}"/>
              </a:ext>
            </a:extLst>
          </p:cNvPr>
          <p:cNvPicPr>
            <a:picLocks noChangeAspect="1"/>
          </p:cNvPicPr>
          <p:nvPr/>
        </p:nvPicPr>
        <p:blipFill>
          <a:blip r:embed="rId5"/>
          <a:stretch>
            <a:fillRect/>
          </a:stretch>
        </p:blipFill>
        <p:spPr>
          <a:xfrm>
            <a:off x="1066362" y="2346866"/>
            <a:ext cx="2566638" cy="2164268"/>
          </a:xfrm>
          <a:prstGeom prst="rect">
            <a:avLst/>
          </a:prstGeom>
        </p:spPr>
      </p:pic>
      <p:sp>
        <p:nvSpPr>
          <p:cNvPr id="28" name="مستطيل 27">
            <a:extLst>
              <a:ext uri="{FF2B5EF4-FFF2-40B4-BE49-F238E27FC236}">
                <a16:creationId xmlns:a16="http://schemas.microsoft.com/office/drawing/2014/main" id="{04EFF96C-1A14-4C22-8CF9-D7E66CB98E02}"/>
              </a:ext>
            </a:extLst>
          </p:cNvPr>
          <p:cNvSpPr/>
          <p:nvPr/>
        </p:nvSpPr>
        <p:spPr>
          <a:xfrm>
            <a:off x="1562470" y="2788055"/>
            <a:ext cx="1763325" cy="923330"/>
          </a:xfrm>
          <a:prstGeom prst="rect">
            <a:avLst/>
          </a:prstGeom>
        </p:spPr>
        <p:txBody>
          <a:bodyPr wrap="square">
            <a:spAutoFit/>
          </a:bodyPr>
          <a:lstStyle/>
          <a:p>
            <a:r>
              <a:rPr lang="ar-SA" dirty="0">
                <a:solidFill>
                  <a:schemeClr val="accent2">
                    <a:lumMod val="60000"/>
                    <a:lumOff val="40000"/>
                  </a:schemeClr>
                </a:solidFill>
              </a:rPr>
              <a:t>توفر المناهج طوال اليوم وفي كل أيام الأسبوع </a:t>
            </a:r>
          </a:p>
        </p:txBody>
      </p:sp>
      <p:pic>
        <p:nvPicPr>
          <p:cNvPr id="29" name="صورة 28">
            <a:extLst>
              <a:ext uri="{FF2B5EF4-FFF2-40B4-BE49-F238E27FC236}">
                <a16:creationId xmlns:a16="http://schemas.microsoft.com/office/drawing/2014/main" id="{689E3EAD-3B58-4BAC-A19E-7FEF121872EF}"/>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6777986" y="4320357"/>
            <a:ext cx="2568132" cy="2166153"/>
          </a:xfrm>
          <a:prstGeom prst="rect">
            <a:avLst/>
          </a:prstGeom>
        </p:spPr>
      </p:pic>
      <p:sp>
        <p:nvSpPr>
          <p:cNvPr id="30" name="مستطيل 29">
            <a:extLst>
              <a:ext uri="{FF2B5EF4-FFF2-40B4-BE49-F238E27FC236}">
                <a16:creationId xmlns:a16="http://schemas.microsoft.com/office/drawing/2014/main" id="{58825494-6FBA-43F8-9E9B-A7CB823E9667}"/>
              </a:ext>
            </a:extLst>
          </p:cNvPr>
          <p:cNvSpPr/>
          <p:nvPr/>
        </p:nvSpPr>
        <p:spPr>
          <a:xfrm>
            <a:off x="7282197" y="4892465"/>
            <a:ext cx="1652773" cy="1200329"/>
          </a:xfrm>
          <a:prstGeom prst="rect">
            <a:avLst/>
          </a:prstGeom>
        </p:spPr>
        <p:txBody>
          <a:bodyPr wrap="square">
            <a:spAutoFit/>
          </a:bodyPr>
          <a:lstStyle/>
          <a:p>
            <a:pPr algn="r"/>
            <a:r>
              <a:rPr lang="ar-SA" b="1" dirty="0">
                <a:solidFill>
                  <a:schemeClr val="accent2">
                    <a:lumMod val="60000"/>
                    <a:lumOff val="40000"/>
                  </a:schemeClr>
                </a:solidFill>
              </a:rPr>
              <a:t>تقليل الأعباء </a:t>
            </a:r>
          </a:p>
          <a:p>
            <a:pPr algn="r"/>
            <a:r>
              <a:rPr lang="ar-SA" b="1" dirty="0">
                <a:solidFill>
                  <a:schemeClr val="accent2">
                    <a:lumMod val="60000"/>
                    <a:lumOff val="40000"/>
                  </a:schemeClr>
                </a:solidFill>
              </a:rPr>
              <a:t>الإدارية بالنسبة للمعلم</a:t>
            </a:r>
          </a:p>
        </p:txBody>
      </p:sp>
      <p:pic>
        <p:nvPicPr>
          <p:cNvPr id="31" name="صورة 30">
            <a:extLst>
              <a:ext uri="{FF2B5EF4-FFF2-40B4-BE49-F238E27FC236}">
                <a16:creationId xmlns:a16="http://schemas.microsoft.com/office/drawing/2014/main" id="{FB6BE6AA-7BB3-4EE5-ACD1-B2B500F1FADD}"/>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1882541" y="4712738"/>
            <a:ext cx="2568132" cy="2166153"/>
          </a:xfrm>
          <a:prstGeom prst="rect">
            <a:avLst/>
          </a:prstGeom>
        </p:spPr>
      </p:pic>
      <p:sp>
        <p:nvSpPr>
          <p:cNvPr id="32" name="مستطيل 31">
            <a:extLst>
              <a:ext uri="{FF2B5EF4-FFF2-40B4-BE49-F238E27FC236}">
                <a16:creationId xmlns:a16="http://schemas.microsoft.com/office/drawing/2014/main" id="{15F6E2BB-5410-4690-A374-668C5C64D4CF}"/>
              </a:ext>
            </a:extLst>
          </p:cNvPr>
          <p:cNvSpPr/>
          <p:nvPr/>
        </p:nvSpPr>
        <p:spPr>
          <a:xfrm>
            <a:off x="2059619" y="5014609"/>
            <a:ext cx="1953088" cy="1754326"/>
          </a:xfrm>
          <a:prstGeom prst="rect">
            <a:avLst/>
          </a:prstGeom>
        </p:spPr>
        <p:txBody>
          <a:bodyPr wrap="square">
            <a:spAutoFit/>
          </a:bodyPr>
          <a:lstStyle/>
          <a:p>
            <a:pPr algn="r"/>
            <a:r>
              <a:rPr lang="ar-SA" dirty="0">
                <a:solidFill>
                  <a:schemeClr val="accent2">
                    <a:lumMod val="60000"/>
                    <a:lumOff val="40000"/>
                  </a:schemeClr>
                </a:solidFill>
              </a:rPr>
              <a:t>يشجع  على</a:t>
            </a:r>
          </a:p>
          <a:p>
            <a:pPr algn="r"/>
            <a:r>
              <a:rPr lang="ar-SA" dirty="0">
                <a:solidFill>
                  <a:schemeClr val="accent2">
                    <a:lumMod val="60000"/>
                    <a:lumOff val="40000"/>
                  </a:schemeClr>
                </a:solidFill>
              </a:rPr>
              <a:t> التعليم التعاوني والعمل الجماعي وعلى تحقيق تواصل أفضل بين المتعلمين</a:t>
            </a:r>
            <a:endParaRPr lang="ar-SA" dirty="0"/>
          </a:p>
        </p:txBody>
      </p:sp>
      <p:pic>
        <p:nvPicPr>
          <p:cNvPr id="34" name="صورة 33">
            <a:extLst>
              <a:ext uri="{FF2B5EF4-FFF2-40B4-BE49-F238E27FC236}">
                <a16:creationId xmlns:a16="http://schemas.microsoft.com/office/drawing/2014/main" id="{4BBC5DB6-C842-4168-8E0B-B777077D6CC9}"/>
              </a:ext>
            </a:extLst>
          </p:cNvPr>
          <p:cNvPicPr>
            <a:picLocks noChangeAspect="1"/>
          </p:cNvPicPr>
          <p:nvPr/>
        </p:nvPicPr>
        <p:blipFill rotWithShape="1">
          <a:blip r:embed="rId4">
            <a:extLst>
              <a:ext uri="{28A0092B-C50C-407E-A947-70E740481C1C}">
                <a14:useLocalDpi xmlns:a14="http://schemas.microsoft.com/office/drawing/2010/main" val="0"/>
              </a:ext>
            </a:extLst>
          </a:blip>
          <a:srcRect l="7838" t="59446" r="81691" b="25887"/>
          <a:stretch/>
        </p:blipFill>
        <p:spPr>
          <a:xfrm>
            <a:off x="570287" y="282970"/>
            <a:ext cx="2568132" cy="2166153"/>
          </a:xfrm>
          <a:prstGeom prst="rect">
            <a:avLst/>
          </a:prstGeom>
        </p:spPr>
      </p:pic>
      <p:sp>
        <p:nvSpPr>
          <p:cNvPr id="35" name="مستطيل 34">
            <a:extLst>
              <a:ext uri="{FF2B5EF4-FFF2-40B4-BE49-F238E27FC236}">
                <a16:creationId xmlns:a16="http://schemas.microsoft.com/office/drawing/2014/main" id="{412E288A-3996-45C6-8601-4C7557090300}"/>
              </a:ext>
            </a:extLst>
          </p:cNvPr>
          <p:cNvSpPr/>
          <p:nvPr/>
        </p:nvSpPr>
        <p:spPr>
          <a:xfrm>
            <a:off x="1179576" y="694682"/>
            <a:ext cx="1444752" cy="1200329"/>
          </a:xfrm>
          <a:prstGeom prst="rect">
            <a:avLst/>
          </a:prstGeom>
        </p:spPr>
        <p:txBody>
          <a:bodyPr wrap="square">
            <a:spAutoFit/>
          </a:bodyPr>
          <a:lstStyle/>
          <a:p>
            <a:r>
              <a:rPr lang="ar-SA" b="1" dirty="0">
                <a:solidFill>
                  <a:schemeClr val="accent2">
                    <a:lumMod val="60000"/>
                    <a:lumOff val="40000"/>
                  </a:schemeClr>
                </a:solidFill>
              </a:rPr>
              <a:t>يوفر التعليم لأصحاب الظروف الخاصة </a:t>
            </a:r>
          </a:p>
        </p:txBody>
      </p:sp>
    </p:spTree>
    <p:extLst>
      <p:ext uri="{BB962C8B-B14F-4D97-AF65-F5344CB8AC3E}">
        <p14:creationId xmlns:p14="http://schemas.microsoft.com/office/powerpoint/2010/main" val="221383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down)">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
                                            <p:txEl>
                                              <p:pRg st="0" end="0"/>
                                            </p:txEl>
                                          </p:spTgt>
                                        </p:tgtEl>
                                        <p:attrNameLst>
                                          <p:attrName>style.visibility</p:attrName>
                                        </p:attrNameLst>
                                      </p:cBhvr>
                                      <p:to>
                                        <p:strVal val="visible"/>
                                      </p:to>
                                    </p:set>
                                    <p:animEffect transition="in" filter="fade">
                                      <p:cBhvr>
                                        <p:cTn id="54" dur="500"/>
                                        <p:tgtEl>
                                          <p:spTgt spid="24">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4">
                                            <p:txEl>
                                              <p:pRg st="1" end="1"/>
                                            </p:txEl>
                                          </p:spTgt>
                                        </p:tgtEl>
                                        <p:attrNameLst>
                                          <p:attrName>style.visibility</p:attrName>
                                        </p:attrNameLst>
                                      </p:cBhvr>
                                      <p:to>
                                        <p:strVal val="visible"/>
                                      </p:to>
                                    </p:set>
                                    <p:anim calcmode="lin" valueType="num">
                                      <p:cBhvr additive="base">
                                        <p:cTn id="59"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down)">
                                      <p:cBhvr>
                                        <p:cTn id="65" dur="5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down)">
                                      <p:cBhvr>
                                        <p:cTn id="75" dur="500"/>
                                        <p:tgtEl>
                                          <p:spTgt spid="29"/>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down)">
                                      <p:cBhvr>
                                        <p:cTn id="85" dur="500"/>
                                        <p:tgtEl>
                                          <p:spTgt spid="3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500"/>
                                        <p:tgtEl>
                                          <p:spTgt spid="32"/>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down)">
                                      <p:cBhvr>
                                        <p:cTn id="95" dur="500"/>
                                        <p:tgtEl>
                                          <p:spTgt spid="34"/>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500"/>
                                        <p:tgtEl>
                                          <p:spTgt spid="35"/>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nodeType="click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down)">
                                      <p:cBhvr>
                                        <p:cTn id="105" dur="500"/>
                                        <p:tgtEl>
                                          <p:spTgt spid="2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fade">
                                      <p:cBhvr>
                                        <p:cTn id="1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20" grpId="0"/>
      <p:bldP spid="22" grpId="0"/>
      <p:bldP spid="26" grpId="0"/>
      <p:bldP spid="28" grpId="0"/>
      <p:bldP spid="30" grpId="0"/>
      <p:bldP spid="32"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B521DBD6-4DE9-4081-9CDF-B1DF7F624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4528" y="2568293"/>
            <a:ext cx="5120640" cy="3814219"/>
          </a:xfrm>
          <a:prstGeom prst="rect">
            <a:avLst/>
          </a:prstGeom>
        </p:spPr>
      </p:pic>
      <p:sp>
        <p:nvSpPr>
          <p:cNvPr id="6" name="مستطيل 5">
            <a:extLst>
              <a:ext uri="{FF2B5EF4-FFF2-40B4-BE49-F238E27FC236}">
                <a16:creationId xmlns:a16="http://schemas.microsoft.com/office/drawing/2014/main" id="{70E40593-E620-4BB9-BEB5-3922ECBD372F}"/>
              </a:ext>
            </a:extLst>
          </p:cNvPr>
          <p:cNvSpPr/>
          <p:nvPr/>
        </p:nvSpPr>
        <p:spPr>
          <a:xfrm>
            <a:off x="2057926" y="155360"/>
            <a:ext cx="8555547" cy="923330"/>
          </a:xfrm>
          <a:prstGeom prst="rect">
            <a:avLst/>
          </a:prstGeom>
          <a:noFill/>
        </p:spPr>
        <p:txBody>
          <a:bodyPr wrap="none" lIns="91440" tIns="45720" rIns="91440" bIns="45720">
            <a:spAutoFit/>
          </a:bodyPr>
          <a:lstStyle/>
          <a:p>
            <a:pPr algn="ctr"/>
            <a:r>
              <a:rPr lang="ar-SA"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سلبيات التعليم الالكتروني</a:t>
            </a:r>
          </a:p>
        </p:txBody>
      </p:sp>
      <p:sp>
        <p:nvSpPr>
          <p:cNvPr id="18" name="مستطيل 17">
            <a:extLst>
              <a:ext uri="{FF2B5EF4-FFF2-40B4-BE49-F238E27FC236}">
                <a16:creationId xmlns:a16="http://schemas.microsoft.com/office/drawing/2014/main" id="{2123F6EE-B3C3-4594-8423-F43CC9C6C588}"/>
              </a:ext>
            </a:extLst>
          </p:cNvPr>
          <p:cNvSpPr/>
          <p:nvPr/>
        </p:nvSpPr>
        <p:spPr>
          <a:xfrm>
            <a:off x="9813389" y="2624999"/>
            <a:ext cx="1802167" cy="646331"/>
          </a:xfrm>
          <a:prstGeom prst="rect">
            <a:avLst/>
          </a:prstGeom>
        </p:spPr>
        <p:txBody>
          <a:bodyPr wrap="square">
            <a:spAutoFit/>
          </a:bodyPr>
          <a:lstStyle/>
          <a:p>
            <a:r>
              <a:rPr lang="ar-SA" b="1" dirty="0">
                <a:solidFill>
                  <a:schemeClr val="accent1">
                    <a:lumMod val="75000"/>
                  </a:schemeClr>
                </a:solidFill>
              </a:rPr>
              <a:t>الحاجة </a:t>
            </a:r>
          </a:p>
          <a:p>
            <a:r>
              <a:rPr lang="ar-SA" b="1" dirty="0">
                <a:solidFill>
                  <a:schemeClr val="accent1">
                    <a:lumMod val="75000"/>
                  </a:schemeClr>
                </a:solidFill>
              </a:rPr>
              <a:t>إلى بنية تحتيّة</a:t>
            </a:r>
          </a:p>
        </p:txBody>
      </p:sp>
      <p:sp>
        <p:nvSpPr>
          <p:cNvPr id="19" name="مستطيل 18">
            <a:extLst>
              <a:ext uri="{FF2B5EF4-FFF2-40B4-BE49-F238E27FC236}">
                <a16:creationId xmlns:a16="http://schemas.microsoft.com/office/drawing/2014/main" id="{32EABF48-D289-4974-BA4E-851039AA513A}"/>
              </a:ext>
            </a:extLst>
          </p:cNvPr>
          <p:cNvSpPr/>
          <p:nvPr/>
        </p:nvSpPr>
        <p:spPr>
          <a:xfrm>
            <a:off x="8173123" y="974681"/>
            <a:ext cx="3921902" cy="1477328"/>
          </a:xfrm>
          <a:prstGeom prst="rect">
            <a:avLst/>
          </a:prstGeom>
        </p:spPr>
        <p:txBody>
          <a:bodyPr wrap="square">
            <a:spAutoFit/>
          </a:bodyPr>
          <a:lstStyle/>
          <a:p>
            <a:pPr algn="r"/>
            <a:r>
              <a:rPr lang="ar-SA" b="1" dirty="0"/>
              <a:t>                                                                              </a:t>
            </a:r>
            <a:r>
              <a:rPr lang="ar-SA" b="1" dirty="0">
                <a:solidFill>
                  <a:schemeClr val="accent2"/>
                </a:solidFill>
              </a:rPr>
              <a:t>إضعاف دافعيّة الطلاب نحوَ التعلّم، بسبب قضاء الكثير من الوقت أمام شاشة الحاسوب والمواقع الإلكترونيّة</a:t>
            </a:r>
            <a:r>
              <a:rPr lang="ar-SA" dirty="0">
                <a:solidFill>
                  <a:schemeClr val="accent2"/>
                </a:solidFill>
              </a:rPr>
              <a:t>.</a:t>
            </a:r>
          </a:p>
        </p:txBody>
      </p:sp>
      <p:sp>
        <p:nvSpPr>
          <p:cNvPr id="20" name="مستطيل 19">
            <a:extLst>
              <a:ext uri="{FF2B5EF4-FFF2-40B4-BE49-F238E27FC236}">
                <a16:creationId xmlns:a16="http://schemas.microsoft.com/office/drawing/2014/main" id="{988D5275-3A6D-4B01-B812-7F161F622911}"/>
              </a:ext>
            </a:extLst>
          </p:cNvPr>
          <p:cNvSpPr/>
          <p:nvPr/>
        </p:nvSpPr>
        <p:spPr>
          <a:xfrm>
            <a:off x="9345168" y="4065587"/>
            <a:ext cx="2947779" cy="646331"/>
          </a:xfrm>
          <a:prstGeom prst="rect">
            <a:avLst/>
          </a:prstGeom>
        </p:spPr>
        <p:txBody>
          <a:bodyPr wrap="square">
            <a:spAutoFit/>
          </a:bodyPr>
          <a:lstStyle/>
          <a:p>
            <a:r>
              <a:rPr lang="ar-SA" b="1" dirty="0">
                <a:solidFill>
                  <a:schemeClr val="accent5">
                    <a:lumMod val="75000"/>
                  </a:schemeClr>
                </a:solidFill>
              </a:rPr>
              <a:t>صعوبة التقييم وتطوير معاييره</a:t>
            </a:r>
          </a:p>
        </p:txBody>
      </p:sp>
      <p:sp>
        <p:nvSpPr>
          <p:cNvPr id="21" name="مستطيل 20">
            <a:extLst>
              <a:ext uri="{FF2B5EF4-FFF2-40B4-BE49-F238E27FC236}">
                <a16:creationId xmlns:a16="http://schemas.microsoft.com/office/drawing/2014/main" id="{28223A75-9234-4CA6-B228-14C5DB5DBFC4}"/>
              </a:ext>
            </a:extLst>
          </p:cNvPr>
          <p:cNvSpPr/>
          <p:nvPr/>
        </p:nvSpPr>
        <p:spPr>
          <a:xfrm>
            <a:off x="2203140" y="1704801"/>
            <a:ext cx="3416426" cy="923330"/>
          </a:xfrm>
          <a:prstGeom prst="rect">
            <a:avLst/>
          </a:prstGeom>
        </p:spPr>
        <p:txBody>
          <a:bodyPr wrap="square">
            <a:spAutoFit/>
          </a:bodyPr>
          <a:lstStyle/>
          <a:p>
            <a:r>
              <a:rPr lang="ar-SA" dirty="0"/>
              <a:t>    </a:t>
            </a:r>
            <a:r>
              <a:rPr lang="ar-SA" b="1" dirty="0">
                <a:solidFill>
                  <a:schemeClr val="accent4"/>
                </a:solidFill>
              </a:rPr>
              <a:t>الحاجة إلى وجود </a:t>
            </a:r>
          </a:p>
          <a:p>
            <a:r>
              <a:rPr lang="ar-SA" b="1" dirty="0">
                <a:solidFill>
                  <a:schemeClr val="accent4"/>
                </a:solidFill>
              </a:rPr>
              <a:t>متخصّصين لإدارةِ أنظمة التعليم الإلكترونيّ</a:t>
            </a:r>
          </a:p>
        </p:txBody>
      </p:sp>
      <p:sp>
        <p:nvSpPr>
          <p:cNvPr id="22" name="مستطيل 21">
            <a:extLst>
              <a:ext uri="{FF2B5EF4-FFF2-40B4-BE49-F238E27FC236}">
                <a16:creationId xmlns:a16="http://schemas.microsoft.com/office/drawing/2014/main" id="{AAF2EA87-A9A3-4A0F-B312-4F63673E3ED8}"/>
              </a:ext>
            </a:extLst>
          </p:cNvPr>
          <p:cNvSpPr/>
          <p:nvPr/>
        </p:nvSpPr>
        <p:spPr>
          <a:xfrm>
            <a:off x="187679" y="2865258"/>
            <a:ext cx="4475277" cy="1200329"/>
          </a:xfrm>
          <a:prstGeom prst="rect">
            <a:avLst/>
          </a:prstGeom>
        </p:spPr>
        <p:txBody>
          <a:bodyPr wrap="square">
            <a:spAutoFit/>
          </a:bodyPr>
          <a:lstStyle/>
          <a:p>
            <a:r>
              <a:rPr lang="ar-SA" dirty="0"/>
              <a:t>       </a:t>
            </a:r>
          </a:p>
          <a:p>
            <a:r>
              <a:rPr lang="ar-SA" dirty="0"/>
              <a:t>            </a:t>
            </a:r>
          </a:p>
          <a:p>
            <a:pPr algn="r"/>
            <a:r>
              <a:rPr lang="ar-SA" b="1" dirty="0"/>
              <a:t> </a:t>
            </a:r>
            <a:r>
              <a:rPr lang="ar-SA" b="1" dirty="0">
                <a:solidFill>
                  <a:schemeClr val="accent3">
                    <a:lumMod val="60000"/>
                    <a:lumOff val="40000"/>
                  </a:schemeClr>
                </a:solidFill>
              </a:rPr>
              <a:t>ضعف المام المعلمين باستخدام التقنية الرقميّة بطريقة تمكّنهم من التعامل معها</a:t>
            </a:r>
          </a:p>
        </p:txBody>
      </p:sp>
      <p:sp>
        <p:nvSpPr>
          <p:cNvPr id="23" name="مستطيل 22">
            <a:extLst>
              <a:ext uri="{FF2B5EF4-FFF2-40B4-BE49-F238E27FC236}">
                <a16:creationId xmlns:a16="http://schemas.microsoft.com/office/drawing/2014/main" id="{30704374-A10E-41D3-BD7C-CBAF60798B88}"/>
              </a:ext>
            </a:extLst>
          </p:cNvPr>
          <p:cNvSpPr/>
          <p:nvPr/>
        </p:nvSpPr>
        <p:spPr>
          <a:xfrm>
            <a:off x="1105084" y="4899221"/>
            <a:ext cx="2640466" cy="646331"/>
          </a:xfrm>
          <a:prstGeom prst="rect">
            <a:avLst/>
          </a:prstGeom>
        </p:spPr>
        <p:txBody>
          <a:bodyPr wrap="none">
            <a:spAutoFit/>
          </a:bodyPr>
          <a:lstStyle/>
          <a:p>
            <a:r>
              <a:rPr lang="ar-SA" b="1" dirty="0">
                <a:solidFill>
                  <a:schemeClr val="accent2">
                    <a:lumMod val="60000"/>
                    <a:lumOff val="40000"/>
                  </a:schemeClr>
                </a:solidFill>
              </a:rPr>
              <a:t>فقدان العامل الإنسانيّ</a:t>
            </a:r>
          </a:p>
          <a:p>
            <a:r>
              <a:rPr lang="ar-SA" b="1" dirty="0">
                <a:solidFill>
                  <a:schemeClr val="accent2">
                    <a:lumMod val="60000"/>
                    <a:lumOff val="40000"/>
                  </a:schemeClr>
                </a:solidFill>
              </a:rPr>
              <a:t> في العمليّة التعليميّة</a:t>
            </a:r>
          </a:p>
        </p:txBody>
      </p:sp>
    </p:spTree>
    <p:extLst>
      <p:ext uri="{BB962C8B-B14F-4D97-AF65-F5344CB8AC3E}">
        <p14:creationId xmlns:p14="http://schemas.microsoft.com/office/powerpoint/2010/main" val="80103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xit" presetSubtype="0" fill="hold" grpId="0" nodeType="clickEffect">
                                  <p:stCondLst>
                                    <p:cond delay="0"/>
                                  </p:stCondLst>
                                  <p:childTnLst>
                                    <p:anim calcmode="lin" valueType="num">
                                      <p:cBhvr>
                                        <p:cTn id="12" dur="1000"/>
                                        <p:tgtEl>
                                          <p:spTgt spid="6"/>
                                        </p:tgtEl>
                                        <p:attrNameLst>
                                          <p:attrName>ppt_w</p:attrName>
                                        </p:attrNameLst>
                                      </p:cBhvr>
                                      <p:tavLst>
                                        <p:tav tm="0">
                                          <p:val>
                                            <p:strVal val="ppt_w"/>
                                          </p:val>
                                        </p:tav>
                                        <p:tav tm="100000">
                                          <p:val>
                                            <p:fltVal val="0"/>
                                          </p:val>
                                        </p:tav>
                                      </p:tavLst>
                                    </p:anim>
                                    <p:anim calcmode="lin" valueType="num">
                                      <p:cBhvr>
                                        <p:cTn id="13" dur="1000"/>
                                        <p:tgtEl>
                                          <p:spTgt spid="6"/>
                                        </p:tgtEl>
                                        <p:attrNameLst>
                                          <p:attrName>ppt_h</p:attrName>
                                        </p:attrNameLst>
                                      </p:cBhvr>
                                      <p:tavLst>
                                        <p:tav tm="0">
                                          <p:val>
                                            <p:strVal val="ppt_h"/>
                                          </p:val>
                                        </p:tav>
                                        <p:tav tm="100000">
                                          <p:val>
                                            <p:fltVal val="0"/>
                                          </p:val>
                                        </p:tav>
                                      </p:tavLst>
                                    </p:anim>
                                    <p:anim calcmode="lin" valueType="num">
                                      <p:cBhvr>
                                        <p:cTn id="14" dur="1000"/>
                                        <p:tgtEl>
                                          <p:spTgt spid="6"/>
                                        </p:tgtEl>
                                        <p:attrNameLst>
                                          <p:attrName>style.rotation</p:attrName>
                                        </p:attrNameLst>
                                      </p:cBhvr>
                                      <p:tavLst>
                                        <p:tav tm="0">
                                          <p:val>
                                            <p:fltVal val="0"/>
                                          </p:val>
                                        </p:tav>
                                        <p:tav tm="100000">
                                          <p:val>
                                            <p:fltVal val="90"/>
                                          </p:val>
                                        </p:tav>
                                      </p:tavLst>
                                    </p:anim>
                                    <p:animEffect transition="out" filter="fade">
                                      <p:cBhvr>
                                        <p:cTn id="15" dur="1000"/>
                                        <p:tgtEl>
                                          <p:spTgt spid="6"/>
                                        </p:tgtEl>
                                      </p:cBhvr>
                                    </p:animEffect>
                                    <p:set>
                                      <p:cBhvr>
                                        <p:cTn id="16" dur="1" fill="hold">
                                          <p:stCondLst>
                                            <p:cond delay="999"/>
                                          </p:stCondLst>
                                        </p:cTn>
                                        <p:tgtEl>
                                          <p:spTgt spid="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1000"/>
                                        <p:tgtEl>
                                          <p:spTgt spid="19">
                                            <p:txEl>
                                              <p:pRg st="0" end="0"/>
                                            </p:txEl>
                                          </p:spTgt>
                                        </p:tgtEl>
                                      </p:cBhvr>
                                    </p:animEffect>
                                    <p:anim calcmode="lin" valueType="num">
                                      <p:cBhvr>
                                        <p:cTn id="29"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id="{335EFD88-03FA-4217-A7B4-A5E883449B60}"/>
              </a:ext>
            </a:extLst>
          </p:cNvPr>
          <p:cNvSpPr/>
          <p:nvPr/>
        </p:nvSpPr>
        <p:spPr>
          <a:xfrm>
            <a:off x="2112741" y="-104340"/>
            <a:ext cx="7966518" cy="1477328"/>
          </a:xfrm>
          <a:prstGeom prst="rect">
            <a:avLst/>
          </a:prstGeom>
          <a:noFill/>
        </p:spPr>
        <p:txBody>
          <a:bodyPr wrap="square" lIns="91440" tIns="45720" rIns="91440" bIns="45720">
            <a:spAutoFit/>
          </a:bodyPr>
          <a:lstStyle/>
          <a:p>
            <a:pPr algn="ctr"/>
            <a:endParaRPr lang="ar-SA"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r>
              <a:rPr lang="ar-SA"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التعليم الإلكتروني ورؤية  2030</a:t>
            </a:r>
          </a:p>
        </p:txBody>
      </p:sp>
      <p:sp>
        <p:nvSpPr>
          <p:cNvPr id="6" name="مستطيل 5">
            <a:extLst>
              <a:ext uri="{FF2B5EF4-FFF2-40B4-BE49-F238E27FC236}">
                <a16:creationId xmlns:a16="http://schemas.microsoft.com/office/drawing/2014/main" id="{1664490B-2886-4EFB-89E3-DBD594B1C661}"/>
              </a:ext>
            </a:extLst>
          </p:cNvPr>
          <p:cNvSpPr/>
          <p:nvPr/>
        </p:nvSpPr>
        <p:spPr>
          <a:xfrm>
            <a:off x="204186" y="1951672"/>
            <a:ext cx="11514338" cy="646331"/>
          </a:xfrm>
          <a:prstGeom prst="rect">
            <a:avLst/>
          </a:prstGeom>
        </p:spPr>
        <p:txBody>
          <a:bodyPr wrap="square">
            <a:spAutoFit/>
          </a:bodyPr>
          <a:lstStyle/>
          <a:p>
            <a:pPr algn="r"/>
            <a:r>
              <a:rPr lang="ar-SA" dirty="0"/>
              <a:t>تسعى المملكة العربية السعودية لتطوير الحكومة الإلكترونية  وتوسيع  نطاق الخدمات الإلكترونية ليشمل خدمات متعددة منها الخدمات التعليمية (رؤية انطلاق بوابة المستقبل للتعليم الالكتروني ) . </a:t>
            </a:r>
          </a:p>
        </p:txBody>
      </p:sp>
      <p:sp>
        <p:nvSpPr>
          <p:cNvPr id="7" name="مستطيل 6">
            <a:extLst>
              <a:ext uri="{FF2B5EF4-FFF2-40B4-BE49-F238E27FC236}">
                <a16:creationId xmlns:a16="http://schemas.microsoft.com/office/drawing/2014/main" id="{BDF01AC9-3464-4966-BFD0-7A070A52C94E}"/>
              </a:ext>
            </a:extLst>
          </p:cNvPr>
          <p:cNvSpPr/>
          <p:nvPr/>
        </p:nvSpPr>
        <p:spPr>
          <a:xfrm>
            <a:off x="6808205" y="2987310"/>
            <a:ext cx="4910319"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2400" b="1" dirty="0">
                <a:ln/>
                <a:solidFill>
                  <a:schemeClr val="accent3"/>
                </a:solidFill>
              </a:rPr>
              <a:t> بوابة المستقبل </a:t>
            </a:r>
            <a:r>
              <a:rPr lang="ar-SA" sz="2400" b="1" dirty="0" err="1">
                <a:ln/>
                <a:solidFill>
                  <a:schemeClr val="accent3"/>
                </a:solidFill>
              </a:rPr>
              <a:t>كلاسيرا</a:t>
            </a:r>
            <a:r>
              <a:rPr lang="ar-SA" sz="2400" b="1" dirty="0">
                <a:ln/>
                <a:solidFill>
                  <a:schemeClr val="accent3"/>
                </a:solidFill>
              </a:rPr>
              <a:t> </a:t>
            </a:r>
            <a:r>
              <a:rPr lang="en-US" sz="2400" b="1" dirty="0" err="1">
                <a:ln/>
                <a:solidFill>
                  <a:schemeClr val="accent3"/>
                </a:solidFill>
              </a:rPr>
              <a:t>Classira</a:t>
            </a:r>
            <a:endParaRPr lang="ar-SA" sz="2400" b="1" cap="none" spc="0" dirty="0">
              <a:ln/>
              <a:solidFill>
                <a:schemeClr val="accent3"/>
              </a:solidFill>
              <a:effectLst/>
            </a:endParaRPr>
          </a:p>
        </p:txBody>
      </p:sp>
      <p:sp>
        <p:nvSpPr>
          <p:cNvPr id="8" name="مستطيل 7">
            <a:extLst>
              <a:ext uri="{FF2B5EF4-FFF2-40B4-BE49-F238E27FC236}">
                <a16:creationId xmlns:a16="http://schemas.microsoft.com/office/drawing/2014/main" id="{4B5DE8FF-EADE-4980-AE43-B9245B92E682}"/>
              </a:ext>
            </a:extLst>
          </p:cNvPr>
          <p:cNvSpPr/>
          <p:nvPr/>
        </p:nvSpPr>
        <p:spPr>
          <a:xfrm>
            <a:off x="825623" y="3741444"/>
            <a:ext cx="9889725" cy="1200329"/>
          </a:xfrm>
          <a:prstGeom prst="rect">
            <a:avLst/>
          </a:prstGeom>
        </p:spPr>
        <p:txBody>
          <a:bodyPr wrap="square">
            <a:spAutoFit/>
          </a:bodyPr>
          <a:lstStyle/>
          <a:p>
            <a:pPr algn="r"/>
            <a:r>
              <a:rPr lang="ar-SA" dirty="0"/>
              <a:t>أطلقت وزارة التعليم برنامجها الخاص بالتحول نحو التعليم الرقمي ، ولقد اتخذت من الطالب (وهو نواة العملية التعليمية ) ًمحورا  ً أساسيا في سعيها إلى خلق بيئة تعليمية جديدة تعتمد على التقنية في إيصال المعرفة إلى الطالب، وزيادة الحصيلة العلمية له، كما أنها تدعم تطوير قدرات المعلمين والعلمية التربوية.</a:t>
            </a:r>
          </a:p>
        </p:txBody>
      </p:sp>
    </p:spTree>
    <p:extLst>
      <p:ext uri="{BB962C8B-B14F-4D97-AF65-F5344CB8AC3E}">
        <p14:creationId xmlns:p14="http://schemas.microsoft.com/office/powerpoint/2010/main" val="144993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 calcmode="lin" valueType="num">
                                      <p:cBhvr additive="base">
                                        <p:cTn id="1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BE54D92E-367A-4FBD-9BBB-6241357DBFAD}"/>
              </a:ext>
            </a:extLst>
          </p:cNvPr>
          <p:cNvSpPr/>
          <p:nvPr/>
        </p:nvSpPr>
        <p:spPr>
          <a:xfrm>
            <a:off x="1766656" y="541940"/>
            <a:ext cx="9898602" cy="923330"/>
          </a:xfrm>
          <a:prstGeom prst="rect">
            <a:avLst/>
          </a:prstGeom>
        </p:spPr>
        <p:txBody>
          <a:bodyPr wrap="square">
            <a:spAutoFit/>
          </a:bodyPr>
          <a:lstStyle/>
          <a:p>
            <a:pPr algn="r"/>
            <a:r>
              <a:rPr lang="ar-SA" dirty="0"/>
              <a:t>تأتي هذه المبادرة بالشراكة مع  شركة تطوير لتقنيات التعليم وشركة </a:t>
            </a:r>
            <a:r>
              <a:rPr lang="ar-SA" dirty="0" err="1"/>
              <a:t>كلاسيرا</a:t>
            </a:r>
            <a:r>
              <a:rPr lang="ar-SA" dirty="0"/>
              <a:t> للتعلم الإلكتروني الذكي  بما يضمن تطبيق وتفعيل البرنامج على المدى القريب في مدة وجيزة لا تتجاوز ثلاث سنوات على عدة مراحل، خاضعة للتقييم وقياس مخرجات نجاحها حتى يتم  تطبيقه في كافة المدارس. </a:t>
            </a:r>
          </a:p>
        </p:txBody>
      </p:sp>
      <p:sp>
        <p:nvSpPr>
          <p:cNvPr id="5" name="مستطيل 4">
            <a:extLst>
              <a:ext uri="{FF2B5EF4-FFF2-40B4-BE49-F238E27FC236}">
                <a16:creationId xmlns:a16="http://schemas.microsoft.com/office/drawing/2014/main" id="{F9E1B90F-7FC7-475C-9CAC-EFBA627D0006}"/>
              </a:ext>
            </a:extLst>
          </p:cNvPr>
          <p:cNvSpPr/>
          <p:nvPr/>
        </p:nvSpPr>
        <p:spPr>
          <a:xfrm>
            <a:off x="9854446" y="1822116"/>
            <a:ext cx="1431802" cy="523220"/>
          </a:xfrm>
          <a:prstGeom prst="rect">
            <a:avLst/>
          </a:prstGeom>
          <a:noFill/>
        </p:spPr>
        <p:txBody>
          <a:bodyPr wrap="none" lIns="91440" tIns="45720" rIns="91440" bIns="45720">
            <a:spAutoFit/>
          </a:bodyPr>
          <a:lstStyle/>
          <a:p>
            <a:pPr algn="ctr"/>
            <a:r>
              <a:rPr lang="ar-SA"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مراحلها</a:t>
            </a:r>
          </a:p>
        </p:txBody>
      </p:sp>
      <p:sp>
        <p:nvSpPr>
          <p:cNvPr id="6" name="مستطيل 5">
            <a:extLst>
              <a:ext uri="{FF2B5EF4-FFF2-40B4-BE49-F238E27FC236}">
                <a16:creationId xmlns:a16="http://schemas.microsoft.com/office/drawing/2014/main" id="{47E3F317-CABC-4AA8-8126-D734F44007E0}"/>
              </a:ext>
            </a:extLst>
          </p:cNvPr>
          <p:cNvSpPr/>
          <p:nvPr/>
        </p:nvSpPr>
        <p:spPr>
          <a:xfrm>
            <a:off x="861134" y="2487941"/>
            <a:ext cx="10919533" cy="646331"/>
          </a:xfrm>
          <a:prstGeom prst="rect">
            <a:avLst/>
          </a:prstGeom>
        </p:spPr>
        <p:txBody>
          <a:bodyPr wrap="square">
            <a:spAutoFit/>
          </a:bodyPr>
          <a:lstStyle/>
          <a:p>
            <a:pPr algn="r"/>
            <a:r>
              <a:rPr lang="ar-SA" dirty="0"/>
              <a:t>المرحلة الأولى بدأت باختيار 150مدرسة في ثلاث مناطق تعليمية لمدة فصل دراسي  كامل الفصل الدراسي  الأول لعام(2017-2018م  ) </a:t>
            </a:r>
          </a:p>
        </p:txBody>
      </p:sp>
      <p:sp>
        <p:nvSpPr>
          <p:cNvPr id="7" name="مستطيل 6">
            <a:extLst>
              <a:ext uri="{FF2B5EF4-FFF2-40B4-BE49-F238E27FC236}">
                <a16:creationId xmlns:a16="http://schemas.microsoft.com/office/drawing/2014/main" id="{11EBF382-3F20-4B66-AE70-DCBC179A9CB6}"/>
              </a:ext>
            </a:extLst>
          </p:cNvPr>
          <p:cNvSpPr/>
          <p:nvPr/>
        </p:nvSpPr>
        <p:spPr>
          <a:xfrm>
            <a:off x="2532888" y="3390362"/>
            <a:ext cx="8887968" cy="369332"/>
          </a:xfrm>
          <a:prstGeom prst="rect">
            <a:avLst/>
          </a:prstGeom>
        </p:spPr>
        <p:txBody>
          <a:bodyPr wrap="square">
            <a:spAutoFit/>
          </a:bodyPr>
          <a:lstStyle/>
          <a:p>
            <a:pPr algn="r"/>
            <a:r>
              <a:rPr lang="ar-SA" dirty="0"/>
              <a:t>المرحلة الثانية باختيار 1500مدرسة خلال الفصل الدراسي  الثاني </a:t>
            </a:r>
          </a:p>
        </p:txBody>
      </p:sp>
      <p:sp>
        <p:nvSpPr>
          <p:cNvPr id="8" name="مستطيل 7">
            <a:extLst>
              <a:ext uri="{FF2B5EF4-FFF2-40B4-BE49-F238E27FC236}">
                <a16:creationId xmlns:a16="http://schemas.microsoft.com/office/drawing/2014/main" id="{48DB9A7F-7D63-4DDA-9AA5-2F95BCF81DFA}"/>
              </a:ext>
            </a:extLst>
          </p:cNvPr>
          <p:cNvSpPr/>
          <p:nvPr/>
        </p:nvSpPr>
        <p:spPr>
          <a:xfrm>
            <a:off x="1554480" y="4015784"/>
            <a:ext cx="8887968" cy="923330"/>
          </a:xfrm>
          <a:prstGeom prst="rect">
            <a:avLst/>
          </a:prstGeom>
        </p:spPr>
        <p:txBody>
          <a:bodyPr wrap="square">
            <a:spAutoFit/>
          </a:bodyPr>
          <a:lstStyle/>
          <a:p>
            <a:pPr algn="r"/>
            <a:r>
              <a:rPr lang="ar-SA" dirty="0"/>
              <a:t>المرحلة الثالثة في العام الذي يليه (2018-2019م) وتشمل المتبقي  من المدارس لتحقيق هدف البرنامج؛ وهو التحول إلى بيئة تعليمية إلكترونية والتخلص  من أعباء البيئة الورقية التقليدية </a:t>
            </a:r>
          </a:p>
        </p:txBody>
      </p:sp>
    </p:spTree>
    <p:extLst>
      <p:ext uri="{BB962C8B-B14F-4D97-AF65-F5344CB8AC3E}">
        <p14:creationId xmlns:p14="http://schemas.microsoft.com/office/powerpoint/2010/main" val="136961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id="{03E97C3C-F3BA-4DC6-81E5-236DF92E0AD5}"/>
              </a:ext>
            </a:extLst>
          </p:cNvPr>
          <p:cNvSpPr/>
          <p:nvPr/>
        </p:nvSpPr>
        <p:spPr>
          <a:xfrm>
            <a:off x="4172222" y="206380"/>
            <a:ext cx="4309193" cy="923330"/>
          </a:xfrm>
          <a:prstGeom prst="rect">
            <a:avLst/>
          </a:prstGeom>
          <a:noFill/>
        </p:spPr>
        <p:txBody>
          <a:bodyPr wrap="none" lIns="91440" tIns="45720" rIns="91440" bIns="45720">
            <a:spAutoFit/>
          </a:bodyPr>
          <a:lstStyle/>
          <a:p>
            <a:pPr algn="ctr"/>
            <a:r>
              <a:rPr lang="ar-SA"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أهداف البرنامج</a:t>
            </a:r>
          </a:p>
        </p:txBody>
      </p:sp>
      <p:pic>
        <p:nvPicPr>
          <p:cNvPr id="7" name="صورة 6">
            <a:extLst>
              <a:ext uri="{FF2B5EF4-FFF2-40B4-BE49-F238E27FC236}">
                <a16:creationId xmlns:a16="http://schemas.microsoft.com/office/drawing/2014/main" id="{26B08B6F-7299-4DDD-BBB6-0F83D21C2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368" y="1415421"/>
            <a:ext cx="11197700" cy="4673490"/>
          </a:xfrm>
          <a:prstGeom prst="rect">
            <a:avLst/>
          </a:prstGeom>
        </p:spPr>
      </p:pic>
      <p:sp>
        <p:nvSpPr>
          <p:cNvPr id="8" name="مستطيل 7">
            <a:extLst>
              <a:ext uri="{FF2B5EF4-FFF2-40B4-BE49-F238E27FC236}">
                <a16:creationId xmlns:a16="http://schemas.microsoft.com/office/drawing/2014/main" id="{DA15F76F-B265-43F3-BB85-8088F95A3BC6}"/>
              </a:ext>
            </a:extLst>
          </p:cNvPr>
          <p:cNvSpPr/>
          <p:nvPr/>
        </p:nvSpPr>
        <p:spPr>
          <a:xfrm>
            <a:off x="6096000" y="1553194"/>
            <a:ext cx="4009431" cy="400110"/>
          </a:xfrm>
          <a:prstGeom prst="rect">
            <a:avLst/>
          </a:prstGeom>
        </p:spPr>
        <p:txBody>
          <a:bodyPr wrap="none">
            <a:spAutoFit/>
          </a:bodyPr>
          <a:lstStyle/>
          <a:p>
            <a:r>
              <a:rPr lang="ar-SA" dirty="0"/>
              <a:t>	</a:t>
            </a:r>
            <a:r>
              <a:rPr lang="ar-SA" sz="2000" b="1" dirty="0"/>
              <a:t>تغيير النمط التقليدي للتعليم.</a:t>
            </a:r>
          </a:p>
        </p:txBody>
      </p:sp>
      <p:sp>
        <p:nvSpPr>
          <p:cNvPr id="9" name="مستطيل 8">
            <a:extLst>
              <a:ext uri="{FF2B5EF4-FFF2-40B4-BE49-F238E27FC236}">
                <a16:creationId xmlns:a16="http://schemas.microsoft.com/office/drawing/2014/main" id="{BF99C2C5-78BF-4CC3-AE6F-9AF940C0D6C5}"/>
              </a:ext>
            </a:extLst>
          </p:cNvPr>
          <p:cNvSpPr/>
          <p:nvPr/>
        </p:nvSpPr>
        <p:spPr>
          <a:xfrm>
            <a:off x="4781351" y="2705725"/>
            <a:ext cx="4285147" cy="400110"/>
          </a:xfrm>
          <a:prstGeom prst="rect">
            <a:avLst/>
          </a:prstGeom>
        </p:spPr>
        <p:txBody>
          <a:bodyPr wrap="none">
            <a:spAutoFit/>
          </a:bodyPr>
          <a:lstStyle/>
          <a:p>
            <a:r>
              <a:rPr lang="ar-SA" dirty="0"/>
              <a:t>	</a:t>
            </a:r>
            <a:r>
              <a:rPr lang="ar-SA" sz="2000" b="1" dirty="0"/>
              <a:t>إيجاد بيئة تعليمية جاذبة ممتعة</a:t>
            </a:r>
          </a:p>
        </p:txBody>
      </p:sp>
      <p:sp>
        <p:nvSpPr>
          <p:cNvPr id="10" name="مستطيل 9">
            <a:extLst>
              <a:ext uri="{FF2B5EF4-FFF2-40B4-BE49-F238E27FC236}">
                <a16:creationId xmlns:a16="http://schemas.microsoft.com/office/drawing/2014/main" id="{E6677879-10EE-4314-99C2-2B89F12373E5}"/>
              </a:ext>
            </a:extLst>
          </p:cNvPr>
          <p:cNvSpPr/>
          <p:nvPr/>
        </p:nvSpPr>
        <p:spPr>
          <a:xfrm>
            <a:off x="2630749" y="3992480"/>
            <a:ext cx="5510074" cy="646331"/>
          </a:xfrm>
          <a:prstGeom prst="rect">
            <a:avLst/>
          </a:prstGeom>
        </p:spPr>
        <p:txBody>
          <a:bodyPr wrap="square">
            <a:spAutoFit/>
          </a:bodyPr>
          <a:lstStyle/>
          <a:p>
            <a:pPr algn="r"/>
            <a:r>
              <a:rPr lang="ar-SA" dirty="0"/>
              <a:t>	</a:t>
            </a:r>
            <a:r>
              <a:rPr lang="ar-SA" b="1" dirty="0"/>
              <a:t>التحول إلى بيئة تعليمية إلكترونية والتخلص  من أعباء البيئة الورقية التقليدية</a:t>
            </a:r>
          </a:p>
        </p:txBody>
      </p:sp>
      <p:sp>
        <p:nvSpPr>
          <p:cNvPr id="11" name="مستطيل 10">
            <a:extLst>
              <a:ext uri="{FF2B5EF4-FFF2-40B4-BE49-F238E27FC236}">
                <a16:creationId xmlns:a16="http://schemas.microsoft.com/office/drawing/2014/main" id="{AD671A34-8D6E-48B1-B868-BBDF7003071B}"/>
              </a:ext>
            </a:extLst>
          </p:cNvPr>
          <p:cNvSpPr/>
          <p:nvPr/>
        </p:nvSpPr>
        <p:spPr>
          <a:xfrm>
            <a:off x="1651247" y="5202290"/>
            <a:ext cx="5903650" cy="646331"/>
          </a:xfrm>
          <a:prstGeom prst="rect">
            <a:avLst/>
          </a:prstGeom>
        </p:spPr>
        <p:txBody>
          <a:bodyPr wrap="square">
            <a:spAutoFit/>
          </a:bodyPr>
          <a:lstStyle/>
          <a:p>
            <a:r>
              <a:rPr lang="ar-SA" dirty="0"/>
              <a:t>	</a:t>
            </a:r>
            <a:r>
              <a:rPr lang="ar-SA" b="1" dirty="0"/>
              <a:t>الاستفادة من إقبال الطلاب على التقنيات الحديثة، وتوجيههم للاستخدام الإيجابي لمنتجات التقنية</a:t>
            </a:r>
          </a:p>
        </p:txBody>
      </p:sp>
      <p:pic>
        <p:nvPicPr>
          <p:cNvPr id="13" name="صورة 12">
            <a:extLst>
              <a:ext uri="{FF2B5EF4-FFF2-40B4-BE49-F238E27FC236}">
                <a16:creationId xmlns:a16="http://schemas.microsoft.com/office/drawing/2014/main" id="{E2DE13FD-9363-42DB-8249-A2B5088BE630}"/>
              </a:ext>
            </a:extLst>
          </p:cNvPr>
          <p:cNvPicPr>
            <a:picLocks noChangeAspect="1"/>
          </p:cNvPicPr>
          <p:nvPr/>
        </p:nvPicPr>
        <p:blipFill rotWithShape="1">
          <a:blip r:embed="rId2">
            <a:extLst>
              <a:ext uri="{28A0092B-C50C-407E-A947-70E740481C1C}">
                <a14:useLocalDpi xmlns:a14="http://schemas.microsoft.com/office/drawing/2010/main" val="0"/>
              </a:ext>
            </a:extLst>
          </a:blip>
          <a:srcRect l="24964" b="50000"/>
          <a:stretch/>
        </p:blipFill>
        <p:spPr>
          <a:xfrm>
            <a:off x="-1570460" y="1504773"/>
            <a:ext cx="7020283" cy="2401904"/>
          </a:xfrm>
          <a:prstGeom prst="rect">
            <a:avLst/>
          </a:prstGeom>
        </p:spPr>
      </p:pic>
      <p:sp>
        <p:nvSpPr>
          <p:cNvPr id="14" name="مستطيل 13">
            <a:extLst>
              <a:ext uri="{FF2B5EF4-FFF2-40B4-BE49-F238E27FC236}">
                <a16:creationId xmlns:a16="http://schemas.microsoft.com/office/drawing/2014/main" id="{A1B8AB60-047A-4DEB-AD87-A45A52C90197}"/>
              </a:ext>
            </a:extLst>
          </p:cNvPr>
          <p:cNvSpPr/>
          <p:nvPr/>
        </p:nvSpPr>
        <p:spPr>
          <a:xfrm>
            <a:off x="-1570460" y="1693189"/>
            <a:ext cx="5036036" cy="646331"/>
          </a:xfrm>
          <a:prstGeom prst="rect">
            <a:avLst/>
          </a:prstGeom>
        </p:spPr>
        <p:txBody>
          <a:bodyPr wrap="square">
            <a:spAutoFit/>
          </a:bodyPr>
          <a:lstStyle/>
          <a:p>
            <a:pPr algn="r"/>
            <a:r>
              <a:rPr lang="ar-SA" b="1" dirty="0"/>
              <a:t>توسيع  عمليات التعليم والتعلم إلى </a:t>
            </a:r>
          </a:p>
          <a:p>
            <a:pPr algn="r"/>
            <a:r>
              <a:rPr lang="ar-SA" b="1" dirty="0"/>
              <a:t>خارج الفصل والبيئة المدرسية</a:t>
            </a:r>
          </a:p>
        </p:txBody>
      </p:sp>
      <p:sp>
        <p:nvSpPr>
          <p:cNvPr id="15" name="مستطيل 14">
            <a:extLst>
              <a:ext uri="{FF2B5EF4-FFF2-40B4-BE49-F238E27FC236}">
                <a16:creationId xmlns:a16="http://schemas.microsoft.com/office/drawing/2014/main" id="{2FF0AF12-B602-48E9-BA08-77D0F21D36AC}"/>
              </a:ext>
            </a:extLst>
          </p:cNvPr>
          <p:cNvSpPr/>
          <p:nvPr/>
        </p:nvSpPr>
        <p:spPr>
          <a:xfrm>
            <a:off x="-1252727" y="2902999"/>
            <a:ext cx="4041648" cy="923330"/>
          </a:xfrm>
          <a:prstGeom prst="rect">
            <a:avLst/>
          </a:prstGeom>
        </p:spPr>
        <p:txBody>
          <a:bodyPr wrap="square">
            <a:spAutoFit/>
          </a:bodyPr>
          <a:lstStyle/>
          <a:p>
            <a:pPr algn="r"/>
            <a:r>
              <a:rPr lang="ar-SA" b="1" dirty="0"/>
              <a:t>تمكين الطالب من المهارات الشخصية التي تجعله أكثر جاهزية للدراسات الجامعية وسوق العمل</a:t>
            </a:r>
            <a:r>
              <a:rPr lang="ar-SA" dirty="0"/>
              <a:t>. </a:t>
            </a:r>
          </a:p>
        </p:txBody>
      </p:sp>
    </p:spTree>
    <p:extLst>
      <p:ext uri="{BB962C8B-B14F-4D97-AF65-F5344CB8AC3E}">
        <p14:creationId xmlns:p14="http://schemas.microsoft.com/office/powerpoint/2010/main" val="139666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81EC159B-6F95-49CB-A80F-7C3A0110F594}"/>
              </a:ext>
            </a:extLst>
          </p:cNvPr>
          <p:cNvSpPr/>
          <p:nvPr/>
        </p:nvSpPr>
        <p:spPr>
          <a:xfrm>
            <a:off x="1572165" y="224135"/>
            <a:ext cx="9047670" cy="584775"/>
          </a:xfrm>
          <a:prstGeom prst="rect">
            <a:avLst/>
          </a:prstGeom>
          <a:noFill/>
        </p:spPr>
        <p:txBody>
          <a:bodyPr wrap="none" lIns="91440" tIns="45720" rIns="91440" bIns="45720">
            <a:spAutoFit/>
          </a:bodyPr>
          <a:lstStyle/>
          <a:p>
            <a:pPr algn="ctr"/>
            <a:r>
              <a:rPr lang="ar-SA"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الفرق بين التعليم الإلكتروني والتعليم التقليدي </a:t>
            </a:r>
            <a:endParaRPr lang="ar-SA"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5" name="جدول 4">
            <a:extLst>
              <a:ext uri="{FF2B5EF4-FFF2-40B4-BE49-F238E27FC236}">
                <a16:creationId xmlns:a16="http://schemas.microsoft.com/office/drawing/2014/main" id="{2E3422BA-FE1F-494E-917E-42A9285CB8E9}"/>
              </a:ext>
            </a:extLst>
          </p:cNvPr>
          <p:cNvGraphicFramePr>
            <a:graphicFrameLocks noGrp="1"/>
          </p:cNvGraphicFramePr>
          <p:nvPr>
            <p:extLst>
              <p:ext uri="{D42A27DB-BD31-4B8C-83A1-F6EECF244321}">
                <p14:modId xmlns:p14="http://schemas.microsoft.com/office/powerpoint/2010/main" val="3706032907"/>
              </p:ext>
            </p:extLst>
          </p:nvPr>
        </p:nvGraphicFramePr>
        <p:xfrm>
          <a:off x="674703" y="1236215"/>
          <a:ext cx="11251103" cy="5547697"/>
        </p:xfrm>
        <a:graphic>
          <a:graphicData uri="http://schemas.openxmlformats.org/drawingml/2006/table">
            <a:tbl>
              <a:tblPr rtl="1" firstRow="1" firstCol="1" bandRow="1">
                <a:tableStyleId>{5C22544A-7EE6-4342-B048-85BDC9FD1C3A}</a:tableStyleId>
              </a:tblPr>
              <a:tblGrid>
                <a:gridCol w="704431">
                  <a:extLst>
                    <a:ext uri="{9D8B030D-6E8A-4147-A177-3AD203B41FA5}">
                      <a16:colId xmlns:a16="http://schemas.microsoft.com/office/drawing/2014/main" val="2425622144"/>
                    </a:ext>
                  </a:extLst>
                </a:gridCol>
                <a:gridCol w="4479005">
                  <a:extLst>
                    <a:ext uri="{9D8B030D-6E8A-4147-A177-3AD203B41FA5}">
                      <a16:colId xmlns:a16="http://schemas.microsoft.com/office/drawing/2014/main" val="3308038595"/>
                    </a:ext>
                  </a:extLst>
                </a:gridCol>
                <a:gridCol w="6067667">
                  <a:extLst>
                    <a:ext uri="{9D8B030D-6E8A-4147-A177-3AD203B41FA5}">
                      <a16:colId xmlns:a16="http://schemas.microsoft.com/office/drawing/2014/main" val="2913200287"/>
                    </a:ext>
                  </a:extLst>
                </a:gridCol>
              </a:tblGrid>
              <a:tr h="368357">
                <a:tc>
                  <a:txBody>
                    <a:bodyPr/>
                    <a:lstStyle/>
                    <a:p>
                      <a:pPr algn="r" rtl="1">
                        <a:lnSpc>
                          <a:spcPct val="107000"/>
                        </a:lnSpc>
                        <a:spcAft>
                          <a:spcPts val="800"/>
                        </a:spcAft>
                      </a:pPr>
                      <a:r>
                        <a:rPr lang="ar-SA" sz="1800" dirty="0">
                          <a:effectLst/>
                        </a:rPr>
                        <a:t>الرقم</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800" dirty="0">
                          <a:effectLst/>
                        </a:rPr>
                        <a:t>التعلم الإلكتروني</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800" dirty="0">
                          <a:effectLst/>
                        </a:rPr>
                        <a:t>التعلم التقليدي</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1084249110"/>
                  </a:ext>
                </a:extLst>
              </a:tr>
              <a:tr h="368357">
                <a:tc>
                  <a:txBody>
                    <a:bodyPr/>
                    <a:lstStyle/>
                    <a:p>
                      <a:pPr algn="r" rtl="1">
                        <a:lnSpc>
                          <a:spcPct val="107000"/>
                        </a:lnSpc>
                        <a:spcAft>
                          <a:spcPts val="800"/>
                        </a:spcAft>
                      </a:pPr>
                      <a:r>
                        <a:rPr lang="ar-SA" sz="1000" dirty="0">
                          <a:effectLst/>
                        </a:rPr>
                        <a:t>1.</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يساعد الطالب أن يكون هو محور العملية التعليمية أو هو العنصر الأكثر نشاطاً.</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المعلم هو أساس عملية التعلم أو العنصر الأكثر نشاطاً.</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1925079120"/>
                  </a:ext>
                </a:extLst>
              </a:tr>
              <a:tr h="598066">
                <a:tc>
                  <a:txBody>
                    <a:bodyPr/>
                    <a:lstStyle/>
                    <a:p>
                      <a:pPr algn="r" rtl="1">
                        <a:lnSpc>
                          <a:spcPct val="107000"/>
                        </a:lnSpc>
                        <a:spcAft>
                          <a:spcPts val="800"/>
                        </a:spcAft>
                      </a:pPr>
                      <a:r>
                        <a:rPr lang="ar-SA" sz="1000" dirty="0">
                          <a:effectLst/>
                        </a:rPr>
                        <a:t>2.</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عدم الالتزام بمكان أو زمان محدد (  التعلم قد يكون متزامنا أو غير متزامن).</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الطالب يتعلم في الوقت نفسه و المكان نفسه في غرفة الصف الدراسي ، أي تعليم مباشر  ( متزامنا فقط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3297078478"/>
                  </a:ext>
                </a:extLst>
              </a:tr>
              <a:tr h="594915">
                <a:tc>
                  <a:txBody>
                    <a:bodyPr/>
                    <a:lstStyle/>
                    <a:p>
                      <a:pPr algn="r" rtl="1">
                        <a:lnSpc>
                          <a:spcPct val="107000"/>
                        </a:lnSpc>
                        <a:spcAft>
                          <a:spcPts val="800"/>
                        </a:spcAft>
                      </a:pPr>
                      <a:r>
                        <a:rPr lang="ar-SA" sz="1000" dirty="0">
                          <a:effectLst/>
                        </a:rPr>
                        <a:t>3.</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التعلم الإلكتروني هو تعلم مفتوح للجميع ويمكن أن يكون متكاملاً مع العمل.</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هناك محددات أكثر على الطالب ، من حيث الحضور والانتظام في الدروس طيلة أيام الأسبوع، ومن حيث عمر المتعلم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2086689565"/>
                  </a:ext>
                </a:extLst>
              </a:tr>
              <a:tr h="594915">
                <a:tc>
                  <a:txBody>
                    <a:bodyPr/>
                    <a:lstStyle/>
                    <a:p>
                      <a:pPr algn="r" rtl="1">
                        <a:lnSpc>
                          <a:spcPct val="107000"/>
                        </a:lnSpc>
                        <a:spcAft>
                          <a:spcPts val="800"/>
                        </a:spcAft>
                      </a:pPr>
                      <a:r>
                        <a:rPr lang="ar-SA" sz="1000" dirty="0">
                          <a:effectLst/>
                        </a:rPr>
                        <a:t>4.</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يكون المحتوى في أكثر من هيئة، فمثلاً قد يكون مقرراً إلكترونياً – كتاباً إلكترونياً – كتاباً مرئياً، وأكثر إثارة ودافعية للطالب.</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المحتوى العلمي يقدم على هيئة كتاب مطبوع.</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2764236397"/>
                  </a:ext>
                </a:extLst>
              </a:tr>
              <a:tr h="594915">
                <a:tc>
                  <a:txBody>
                    <a:bodyPr/>
                    <a:lstStyle/>
                    <a:p>
                      <a:pPr algn="r" rtl="1">
                        <a:lnSpc>
                          <a:spcPct val="107000"/>
                        </a:lnSpc>
                        <a:spcAft>
                          <a:spcPts val="800"/>
                        </a:spcAft>
                      </a:pPr>
                      <a:r>
                        <a:rPr lang="ar-SA" sz="1000" dirty="0">
                          <a:effectLst/>
                        </a:rPr>
                        <a:t>5.</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حرية تواصل الطالب مع المعلم أكثر، خاصة باستخدام وسائل مختلفة مثل البريد الإلكتروني وغرف المحادثة وغيرها</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التواصل بين الطالب والمعلم محدد فقد يكون بوقت الحصة الدراسية والساعات المكتبية على الأكثر.</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2554347420"/>
                  </a:ext>
                </a:extLst>
              </a:tr>
              <a:tr h="378123">
                <a:tc>
                  <a:txBody>
                    <a:bodyPr/>
                    <a:lstStyle/>
                    <a:p>
                      <a:pPr algn="r" rtl="1">
                        <a:lnSpc>
                          <a:spcPct val="107000"/>
                        </a:lnSpc>
                        <a:spcAft>
                          <a:spcPts val="800"/>
                        </a:spcAft>
                      </a:pPr>
                      <a:r>
                        <a:rPr lang="ar-SA" sz="1000" dirty="0">
                          <a:effectLst/>
                        </a:rPr>
                        <a:t>6.</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دور المعلم هو المساعدة وتقديم الاستشارة أي أنه مرشد وموجه وناصح.</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للمعلم دور يتمثّل في أنّه ناقل وملقن للمعلومات.</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2334320757"/>
                  </a:ext>
                </a:extLst>
              </a:tr>
              <a:tr h="382536">
                <a:tc>
                  <a:txBody>
                    <a:bodyPr/>
                    <a:lstStyle/>
                    <a:p>
                      <a:pPr algn="r" rtl="1">
                        <a:lnSpc>
                          <a:spcPct val="107000"/>
                        </a:lnSpc>
                        <a:spcAft>
                          <a:spcPts val="800"/>
                        </a:spcAft>
                      </a:pPr>
                      <a:r>
                        <a:rPr lang="ar-SA" sz="1000">
                          <a:effectLst/>
                        </a:rPr>
                        <a:t>7.</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قد يتعامل الطالب مع زملاء في أماكن مختلفة من العالم ومع أناس كثر.</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التعامل مع زملاء في الفصل أو المدرسة أو الحي الذي يسكن فيه.</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3075617436"/>
                  </a:ext>
                </a:extLst>
              </a:tr>
              <a:tr h="368357">
                <a:tc>
                  <a:txBody>
                    <a:bodyPr/>
                    <a:lstStyle/>
                    <a:p>
                      <a:pPr algn="r" rtl="1">
                        <a:lnSpc>
                          <a:spcPct val="107000"/>
                        </a:lnSpc>
                        <a:spcAft>
                          <a:spcPts val="800"/>
                        </a:spcAft>
                      </a:pPr>
                      <a:r>
                        <a:rPr lang="ar-SA" sz="1000">
                          <a:effectLst/>
                        </a:rPr>
                        <a:t>8.</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الخدمات الطلابية تقدم إلكترونيا وعن بعد.</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الخدمات الطلابية تقدم بوجود الطالب ( طريقة بشرية).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3068761784"/>
                  </a:ext>
                </a:extLst>
              </a:tr>
              <a:tr h="378123">
                <a:tc>
                  <a:txBody>
                    <a:bodyPr/>
                    <a:lstStyle/>
                    <a:p>
                      <a:pPr algn="r" rtl="1">
                        <a:lnSpc>
                          <a:spcPct val="107000"/>
                        </a:lnSpc>
                        <a:spcAft>
                          <a:spcPts val="800"/>
                        </a:spcAft>
                      </a:pPr>
                      <a:r>
                        <a:rPr lang="ar-SA" sz="1000">
                          <a:effectLst/>
                        </a:rPr>
                        <a:t>9.</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.سهولة تحديث المواد التعليمية المقدمة إلكترونيا بما هو جديد.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المواد التعليمية تبقى ثابتة بدون تغيير أو تطوير لسنوات طويلة.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1080376000"/>
                  </a:ext>
                </a:extLst>
              </a:tr>
              <a:tr h="378123">
                <a:tc>
                  <a:txBody>
                    <a:bodyPr/>
                    <a:lstStyle/>
                    <a:p>
                      <a:pPr algn="r" rtl="1">
                        <a:lnSpc>
                          <a:spcPct val="107000"/>
                        </a:lnSpc>
                        <a:spcAft>
                          <a:spcPts val="800"/>
                        </a:spcAft>
                      </a:pPr>
                      <a:r>
                        <a:rPr lang="ar-SA" sz="1000">
                          <a:effectLst/>
                        </a:rPr>
                        <a:t>10.</a:t>
                      </a:r>
                      <a:endParaRPr lang="en-US" sz="80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مراعاة الفروق الفردية بين الطلاب فهو يقوم على تقديم التعلم وفقاً لمبدأ تفريد التعليم.</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tc>
                  <a:txBody>
                    <a:bodyPr/>
                    <a:lstStyle/>
                    <a:p>
                      <a:pPr algn="r" rtl="1">
                        <a:lnSpc>
                          <a:spcPct val="107000"/>
                        </a:lnSpc>
                        <a:spcAft>
                          <a:spcPts val="800"/>
                        </a:spcAft>
                      </a:pPr>
                      <a:r>
                        <a:rPr lang="ar-SA" sz="1200" b="1" dirty="0">
                          <a:effectLst/>
                        </a:rPr>
                        <a:t>التعلم يقدم للصف كاملاً وبطريقة شرح واحدة وهذا يقلل من مراعاة الفروق الفردية.</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34138" marR="34138" marT="102413" marB="0" anchor="b"/>
                </a:tc>
                <a:extLst>
                  <a:ext uri="{0D108BD9-81ED-4DB2-BD59-A6C34878D82A}">
                    <a16:rowId xmlns:a16="http://schemas.microsoft.com/office/drawing/2014/main" val="963803762"/>
                  </a:ext>
                </a:extLst>
              </a:tr>
            </a:tbl>
          </a:graphicData>
        </a:graphic>
      </p:graphicFrame>
    </p:spTree>
    <p:extLst>
      <p:ext uri="{BB962C8B-B14F-4D97-AF65-F5344CB8AC3E}">
        <p14:creationId xmlns:p14="http://schemas.microsoft.com/office/powerpoint/2010/main" val="53670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B1591357-883F-499C-A688-D4A92332E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576" y="310718"/>
            <a:ext cx="11869444" cy="6462943"/>
          </a:xfrm>
          <a:prstGeom prst="rect">
            <a:avLst/>
          </a:prstGeom>
        </p:spPr>
      </p:pic>
    </p:spTree>
    <p:extLst>
      <p:ext uri="{BB962C8B-B14F-4D97-AF65-F5344CB8AC3E}">
        <p14:creationId xmlns:p14="http://schemas.microsoft.com/office/powerpoint/2010/main" val="2222516681"/>
      </p:ext>
    </p:extLst>
  </p:cSld>
  <p:clrMapOvr>
    <a:masterClrMapping/>
  </p:clrMapOvr>
</p:sld>
</file>

<file path=ppt/theme/theme1.xml><?xml version="1.0" encoding="utf-8"?>
<a:theme xmlns:a="http://schemas.openxmlformats.org/drawingml/2006/main" name="شريحة">
  <a:themeElements>
    <a:clrScheme name="شريحة">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342</TotalTime>
  <Words>1269</Words>
  <Application>Microsoft Office PowerPoint</Application>
  <PresentationFormat>شاشة عريضة</PresentationFormat>
  <Paragraphs>163</Paragraphs>
  <Slides>21</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21</vt:i4>
      </vt:variant>
    </vt:vector>
  </HeadingPairs>
  <TitlesOfParts>
    <vt:vector size="25" baseType="lpstr">
      <vt:lpstr>Calibri</vt:lpstr>
      <vt:lpstr>Century Gothic</vt:lpstr>
      <vt:lpstr>Wingdings 3</vt:lpstr>
      <vt:lpstr>شريحة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حليمة العسيري</dc:creator>
  <cp:lastModifiedBy>حليمة العسيري</cp:lastModifiedBy>
  <cp:revision>33</cp:revision>
  <dcterms:created xsi:type="dcterms:W3CDTF">2019-11-29T14:49:31Z</dcterms:created>
  <dcterms:modified xsi:type="dcterms:W3CDTF">2019-11-29T20:32:23Z</dcterms:modified>
</cp:coreProperties>
</file>