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15"/>
  </p:handoutMasterIdLst>
  <p:sldIdLst>
    <p:sldId id="257" r:id="rId2"/>
    <p:sldId id="266" r:id="rId3"/>
    <p:sldId id="258" r:id="rId4"/>
    <p:sldId id="262" r:id="rId5"/>
    <p:sldId id="267" r:id="rId6"/>
    <p:sldId id="261" r:id="rId7"/>
    <p:sldId id="260" r:id="rId8"/>
    <p:sldId id="268" r:id="rId9"/>
    <p:sldId id="263" r:id="rId10"/>
    <p:sldId id="264" r:id="rId11"/>
    <p:sldId id="265" r:id="rId12"/>
    <p:sldId id="270" r:id="rId13"/>
    <p:sldId id="269" r:id="rId14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050E371A-F1A0-4847-A424-7D9BB948C6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9D35A401-C49E-4162-988A-A843C0EF15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9BF15C0-05C2-41FC-BEA1-E9077A9DE77E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40BF2BD0-AC8A-4BD6-A580-77151A4B04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A81C08B7-0B75-472C-9C9E-CF2BE2A1FC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9A8600E-9D7C-4381-AA2C-873EBD6A667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40661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D0C3D59-12AB-46D5-A531-F13EB5920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A178B381-1AED-40FB-ADA6-E181BE4AB0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EFE8947-688B-48EF-A760-50F3CA306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F769C66-208D-4F70-B9A2-D40B9AB6D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EEF686E-9211-4191-B562-85F43DAE3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62544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EC1F98-401E-47C2-AEF3-DDA814B0D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D945E02-2B99-4A69-A0CD-4AAED2392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2738E16-388B-467F-B69A-8FC98C0EF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59B6112-AF82-4092-A797-2D8D17DED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C4D3830-A9EB-4023-8CC1-06D50AE14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9109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68D6FF0-E022-4E2B-8981-BE1389605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C37F35A-03C2-4275-BEC6-A347E51AA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02A74D7-5595-4323-A946-7E02BD942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6FCF6E5-6113-40FD-8E06-650ADBF58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08EAB5D-77E8-4A74-A813-5B7480E1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79218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4B7E33C-FDC6-42A8-8863-E3B67F170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BCBE9B8-B355-46D5-B96C-A392EC22C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7965152-AD7F-448C-A156-6861308BF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DA96B50-E749-471A-ACB4-62C8A01F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23F57BF-2EFF-441C-BAB3-F000D02A5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77B808D-68D7-45BE-A54D-20FDE70B5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93613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3BDD58-556F-496F-85B6-BA79290F3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666CCE8-9E7C-4E7B-892B-64D3290F9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7AE55DC-E578-47F6-BF95-DD6020186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F57526E1-55EC-4DB7-96CE-9ACF7AD394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9A5367EA-A5BD-480D-B439-C3B6877A7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7749BFCB-6209-4250-A7CD-1D8751C43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D2ACD811-95D6-48EB-B6A2-AD6811DA3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AE0C8BEB-12C6-440F-B0C0-F0999FFA5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684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A69C9F7-657D-4142-A818-A90366F74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493CF3-76EA-4F87-969D-C49F7511C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5F2BD96-57B4-4B60-B38D-7F7B8B3E7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58782C97-05FC-4842-868C-9002DB1BE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5533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752708AD-040B-419A-A238-28F4BC0C0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778A61F-F4A2-4C5D-9A80-20331C12E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93CDC95-95E7-41ED-AAF0-1D208B4F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5011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ACF8E19-7576-4EC7-A542-12B01CB52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D64731B-4E3A-4A60-86BE-99ED55599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106CF56-E9A3-4CA9-8305-8395E5BC1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2698D58-12D1-4B00-A732-10DBE5E2E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B28B122-06FA-443A-B85D-B716FDCBD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B588371-BEC7-4EE3-BC24-CDAE9665F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9626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22228A3-C08F-4FAD-A504-40A910678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C9D18D19-D372-42B2-9A3B-97DC8FBC33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CC791A5-63AA-4DFB-9282-D2E81E2AE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2BFA722-E552-46E1-995D-C0061CF9A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EA456A5-74B2-4841-BD9E-C6BE69D38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2D82C8D-9A38-4D56-B22C-6B7504856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9729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F39ADB3-7318-4CEC-BE70-107854E8C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ACF41B9-F56A-4FF2-BE67-EA9CD308A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5697B94-0396-4DEC-B05E-3926F5B25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D79CF1F-C050-43DD-BD75-62F9B2870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3819CAF-C253-4CF6-BAA3-90103FFC2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529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88FD3D15-CDCA-4DBE-9C6C-DADA484CB2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8D34EF2-FE17-4E24-ADF3-8C263FF45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3BD6BFF-5A35-45A7-A083-ED22BD8DE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26D38A1-B5FE-4CAD-A114-4F7D91152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619A9E1-FF9F-4770-AD1C-E16E0A814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20908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011ED8D6-DFF5-4660-BEFC-67690AB56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804B8DC-1278-4B59-8E58-3A069B102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ABFFB53-C55D-4CF8-8DC1-8808729C9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848F6-CBDE-4388-BFE8-430B1C69BCDF}" type="datetimeFigureOut">
              <a:rPr lang="ar-SA" smtClean="0"/>
              <a:t>02/04/41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BBBA038-92AD-435B-9DED-BB984294A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34AA311-F666-4392-A770-C98A3FB8CA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68DA2-D9CD-4F39-A211-948D9B68C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423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4A59608-FA74-4FEF-A35F-BE57E54DD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5A5377A-7394-4DD7-9B6F-2F99028EFB0D}"/>
              </a:ext>
            </a:extLst>
          </p:cNvPr>
          <p:cNvSpPr/>
          <p:nvPr/>
        </p:nvSpPr>
        <p:spPr>
          <a:xfrm>
            <a:off x="6953250" y="758228"/>
            <a:ext cx="4941087" cy="60997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" التربية المستدامة "</a:t>
            </a:r>
          </a:p>
          <a:p>
            <a:pPr algn="ctr"/>
            <a:endParaRPr lang="ar-SA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ar-SA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إعداد: صيته بدر </a:t>
            </a:r>
            <a:r>
              <a:rPr lang="ar-SA" sz="2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الحنتوشي</a:t>
            </a:r>
            <a:endParaRPr lang="ar-SA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endParaRPr lang="ar-SA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ar-SA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اشراف </a:t>
            </a:r>
            <a:r>
              <a:rPr lang="ar-SA" sz="2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الدكتوره</a:t>
            </a:r>
            <a:r>
              <a:rPr lang="ar-SA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وفاء الفريح</a:t>
            </a:r>
          </a:p>
          <a:p>
            <a:pPr algn="ctr"/>
            <a:endParaRPr lang="ar-SA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ar-SA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مقرر: اتجاهات معاصره في التربية</a:t>
            </a:r>
          </a:p>
          <a:p>
            <a:pPr algn="ctr"/>
            <a:endParaRPr lang="ar-SA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endParaRPr lang="ar-SA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ar-SA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العام الجامعي </a:t>
            </a:r>
          </a:p>
          <a:p>
            <a:pPr algn="ctr"/>
            <a:r>
              <a:rPr lang="ar-SA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1439/1440هـ</a:t>
            </a:r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86870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B6455A5-BD08-4DFE-9A55-676563293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76450"/>
            <a:ext cx="12192000" cy="4781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نتيجة بحث الصور عن رؤية المملكة 2030">
            <a:extLst>
              <a:ext uri="{FF2B5EF4-FFF2-40B4-BE49-F238E27FC236}">
                <a16:creationId xmlns:a16="http://schemas.microsoft.com/office/drawing/2014/main" id="{EC8B5CD6-7133-412E-B48F-EBD60731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300"/>
            <a:ext cx="12191998" cy="1962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خطط انسيابي: محطة طرفية 4">
            <a:extLst>
              <a:ext uri="{FF2B5EF4-FFF2-40B4-BE49-F238E27FC236}">
                <a16:creationId xmlns:a16="http://schemas.microsoft.com/office/drawing/2014/main" id="{F1876BD0-5ABB-4B21-882A-5A339B198F66}"/>
              </a:ext>
            </a:extLst>
          </p:cNvPr>
          <p:cNvSpPr/>
          <p:nvPr/>
        </p:nvSpPr>
        <p:spPr>
          <a:xfrm>
            <a:off x="0" y="2247900"/>
            <a:ext cx="2686050" cy="1009650"/>
          </a:xfrm>
          <a:prstGeom prst="flowChartTermina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انتقل للصفحة الرئيسية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3862768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DAB6E98-E1C9-434F-B07B-F6B41505B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58650" cy="6858000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DA7FFECA-B006-46EC-BDB5-18207D12A1DD}"/>
              </a:ext>
            </a:extLst>
          </p:cNvPr>
          <p:cNvSpPr txBox="1"/>
          <p:nvPr/>
        </p:nvSpPr>
        <p:spPr>
          <a:xfrm>
            <a:off x="3009900" y="571500"/>
            <a:ext cx="5143500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محاور </a:t>
            </a:r>
            <a:r>
              <a:rPr lang="ar-SA" sz="4000" b="1" dirty="0" err="1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المحاضره</a:t>
            </a:r>
            <a:endParaRPr lang="ar-SA" sz="4000" b="1" dirty="0">
              <a:ln w="19050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CA11123-2735-483E-8356-FB70B15217F8}"/>
              </a:ext>
            </a:extLst>
          </p:cNvPr>
          <p:cNvSpPr txBox="1"/>
          <p:nvPr/>
        </p:nvSpPr>
        <p:spPr>
          <a:xfrm>
            <a:off x="5162550" y="1755636"/>
            <a:ext cx="59817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1- مفهوم التربية المستدامة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F61E40E-B040-413E-B9E3-AB1BC3258FDE}"/>
              </a:ext>
            </a:extLst>
          </p:cNvPr>
          <p:cNvSpPr txBox="1"/>
          <p:nvPr/>
        </p:nvSpPr>
        <p:spPr>
          <a:xfrm>
            <a:off x="3009900" y="2711856"/>
            <a:ext cx="6391275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2- أهداف التربية المستدامة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A7214CB-89A8-4F1E-9591-20E9CEF63C9F}"/>
              </a:ext>
            </a:extLst>
          </p:cNvPr>
          <p:cNvSpPr txBox="1"/>
          <p:nvPr/>
        </p:nvSpPr>
        <p:spPr>
          <a:xfrm>
            <a:off x="1847849" y="3706504"/>
            <a:ext cx="590550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3- تحليل خصائص التربية المستدامة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A1A4B21-E21C-4C5D-81A0-6AA3719FAD8D}"/>
              </a:ext>
            </a:extLst>
          </p:cNvPr>
          <p:cNvSpPr txBox="1"/>
          <p:nvPr/>
        </p:nvSpPr>
        <p:spPr>
          <a:xfrm>
            <a:off x="133350" y="4790657"/>
            <a:ext cx="6391275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4- نماذج تطبيق التربية المستدامة</a:t>
            </a:r>
          </a:p>
        </p:txBody>
      </p:sp>
    </p:spTree>
    <p:extLst>
      <p:ext uri="{BB962C8B-B14F-4D97-AF65-F5344CB8AC3E}">
        <p14:creationId xmlns:p14="http://schemas.microsoft.com/office/powerpoint/2010/main" val="127873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C85A4D9-C81F-47B1-A7B3-65E4CFAF8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C5111769-C9D3-40FE-9C3F-5FE75CBFED75}"/>
              </a:ext>
            </a:extLst>
          </p:cNvPr>
          <p:cNvSpPr/>
          <p:nvPr/>
        </p:nvSpPr>
        <p:spPr>
          <a:xfrm>
            <a:off x="6188766" y="1547561"/>
            <a:ext cx="5857460" cy="4089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ar-SA" sz="32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مفهوم التربية المستدامة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ar-SA" sz="32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رؤى جديد للمستقبل وبحث مستمر عن </a:t>
            </a:r>
            <a:r>
              <a:rPr lang="ar-SA" sz="3200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العداله</a:t>
            </a:r>
            <a:r>
              <a:rPr lang="ar-SA" sz="32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 والمساواة وتكافؤ الفرص الاجتماعية والاقتصادية والعلمية والصحية وحياة </a:t>
            </a:r>
            <a:r>
              <a:rPr lang="ar-SA" sz="3200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كريمه</a:t>
            </a:r>
            <a:r>
              <a:rPr lang="ar-SA" sz="32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 وامنه لجميع </a:t>
            </a:r>
            <a:r>
              <a:rPr lang="ar-SA" sz="3200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الشعوب.وتعبر</a:t>
            </a:r>
            <a:r>
              <a:rPr lang="ar-SA" sz="32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 عن الدور الذي تؤديه </a:t>
            </a:r>
            <a:r>
              <a:rPr lang="ar-SA" sz="3200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التربيةويحققه</a:t>
            </a:r>
            <a:r>
              <a:rPr lang="ar-SA" sz="32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 التعليم في تلبية تلك الرؤى والمفاهيم من خلال الاستراتيجيات والسياسات التنموية ومشاريع التطوير.</a:t>
            </a:r>
            <a:endParaRPr lang="en-US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Corbel" panose="020B0503020204020204" pitchFamily="34" charset="0"/>
              <a:ea typeface="SimSun" panose="02010600030101010101" pitchFamily="2" charset="-122"/>
              <a:cs typeface="Corbel" panose="020B0503020204020204" pitchFamily="34" charset="0"/>
            </a:endParaRPr>
          </a:p>
        </p:txBody>
      </p:sp>
      <p:sp>
        <p:nvSpPr>
          <p:cNvPr id="5" name="مخطط انسيابي: إدخال يدوي 4">
            <a:extLst>
              <a:ext uri="{FF2B5EF4-FFF2-40B4-BE49-F238E27FC236}">
                <a16:creationId xmlns:a16="http://schemas.microsoft.com/office/drawing/2014/main" id="{41BD25E3-063F-4FAF-8036-5E727C5F32A6}"/>
              </a:ext>
            </a:extLst>
          </p:cNvPr>
          <p:cNvSpPr/>
          <p:nvPr/>
        </p:nvSpPr>
        <p:spPr>
          <a:xfrm>
            <a:off x="7686261" y="5830957"/>
            <a:ext cx="4505739" cy="1027043"/>
          </a:xfrm>
          <a:prstGeom prst="flowChartManualInp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558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7">
            <a:extLst>
              <a:ext uri="{FF2B5EF4-FFF2-40B4-BE49-F238E27FC236}">
                <a16:creationId xmlns:a16="http://schemas.microsoft.com/office/drawing/2014/main" id="{ACC63F3B-F2CA-4425-9E21-96F3C94FB1A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403" y="199021"/>
            <a:ext cx="366961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22">
            <a:extLst>
              <a:ext uri="{FF2B5EF4-FFF2-40B4-BE49-F238E27FC236}">
                <a16:creationId xmlns:a16="http://schemas.microsoft.com/office/drawing/2014/main" id="{73A55A68-D83B-4E5E-BBDF-18F05DE2ED9A}"/>
              </a:ext>
            </a:extLst>
          </p:cNvPr>
          <p:cNvSpPr>
            <a:spLocks/>
          </p:cNvSpPr>
          <p:nvPr/>
        </p:nvSpPr>
        <p:spPr bwMode="auto">
          <a:xfrm>
            <a:off x="2124221" y="2025218"/>
            <a:ext cx="5541053" cy="747395"/>
          </a:xfrm>
          <a:custGeom>
            <a:avLst/>
            <a:gdLst>
              <a:gd name="T0" fmla="+- 0 10749 4748"/>
              <a:gd name="T1" fmla="*/ T0 w 6460"/>
              <a:gd name="T2" fmla="+- 0 2688 2688"/>
              <a:gd name="T3" fmla="*/ 2688 h 1177"/>
              <a:gd name="T4" fmla="+- 0 5209 4748"/>
              <a:gd name="T5" fmla="*/ T4 w 6460"/>
              <a:gd name="T6" fmla="+- 0 2688 2688"/>
              <a:gd name="T7" fmla="*/ 2688 h 1177"/>
              <a:gd name="T8" fmla="+- 0 5120 4748"/>
              <a:gd name="T9" fmla="*/ T8 w 6460"/>
              <a:gd name="T10" fmla="+- 0 2688 2688"/>
              <a:gd name="T11" fmla="*/ 2688 h 1177"/>
              <a:gd name="T12" fmla="+- 0 5050 4748"/>
              <a:gd name="T13" fmla="*/ T12 w 6460"/>
              <a:gd name="T14" fmla="+- 0 2690 2688"/>
              <a:gd name="T15" fmla="*/ 2690 h 1177"/>
              <a:gd name="T16" fmla="+- 0 4938 4748"/>
              <a:gd name="T17" fmla="*/ T16 w 6460"/>
              <a:gd name="T18" fmla="+- 0 2710 2688"/>
              <a:gd name="T19" fmla="*/ 2710 h 1177"/>
              <a:gd name="T20" fmla="+- 0 4883 4748"/>
              <a:gd name="T21" fmla="*/ T20 w 6460"/>
              <a:gd name="T22" fmla="+- 0 2737 2688"/>
              <a:gd name="T23" fmla="*/ 2737 h 1177"/>
              <a:gd name="T24" fmla="+- 0 4836 4748"/>
              <a:gd name="T25" fmla="*/ T24 w 6460"/>
              <a:gd name="T26" fmla="+- 0 2775 2688"/>
              <a:gd name="T27" fmla="*/ 2775 h 1177"/>
              <a:gd name="T28" fmla="+- 0 4798 4748"/>
              <a:gd name="T29" fmla="*/ T28 w 6460"/>
              <a:gd name="T30" fmla="+- 0 2822 2688"/>
              <a:gd name="T31" fmla="*/ 2822 h 1177"/>
              <a:gd name="T32" fmla="+- 0 4771 4748"/>
              <a:gd name="T33" fmla="*/ T32 w 6460"/>
              <a:gd name="T34" fmla="+- 0 2877 2688"/>
              <a:gd name="T35" fmla="*/ 2877 h 1177"/>
              <a:gd name="T36" fmla="+- 0 4751 4748"/>
              <a:gd name="T37" fmla="*/ T36 w 6460"/>
              <a:gd name="T38" fmla="+- 0 2989 2688"/>
              <a:gd name="T39" fmla="*/ 2989 h 1177"/>
              <a:gd name="T40" fmla="+- 0 4749 4748"/>
              <a:gd name="T41" fmla="*/ T40 w 6460"/>
              <a:gd name="T42" fmla="+- 0 3059 2688"/>
              <a:gd name="T43" fmla="*/ 3059 h 1177"/>
              <a:gd name="T44" fmla="+- 0 4748 4748"/>
              <a:gd name="T45" fmla="*/ T44 w 6460"/>
              <a:gd name="T46" fmla="+- 0 3146 2688"/>
              <a:gd name="T47" fmla="*/ 3146 h 1177"/>
              <a:gd name="T48" fmla="+- 0 4748 4748"/>
              <a:gd name="T49" fmla="*/ T48 w 6460"/>
              <a:gd name="T50" fmla="+- 0 3406 2688"/>
              <a:gd name="T51" fmla="*/ 3406 h 1177"/>
              <a:gd name="T52" fmla="+- 0 4749 4748"/>
              <a:gd name="T53" fmla="*/ T52 w 6460"/>
              <a:gd name="T54" fmla="+- 0 3492 2688"/>
              <a:gd name="T55" fmla="*/ 3492 h 1177"/>
              <a:gd name="T56" fmla="+- 0 4751 4748"/>
              <a:gd name="T57" fmla="*/ T56 w 6460"/>
              <a:gd name="T58" fmla="+- 0 3563 2688"/>
              <a:gd name="T59" fmla="*/ 3563 h 1177"/>
              <a:gd name="T60" fmla="+- 0 4771 4748"/>
              <a:gd name="T61" fmla="*/ T60 w 6460"/>
              <a:gd name="T62" fmla="+- 0 3675 2688"/>
              <a:gd name="T63" fmla="*/ 3675 h 1177"/>
              <a:gd name="T64" fmla="+- 0 4798 4748"/>
              <a:gd name="T65" fmla="*/ T64 w 6460"/>
              <a:gd name="T66" fmla="+- 0 3730 2688"/>
              <a:gd name="T67" fmla="*/ 3730 h 1177"/>
              <a:gd name="T68" fmla="+- 0 4836 4748"/>
              <a:gd name="T69" fmla="*/ T68 w 6460"/>
              <a:gd name="T70" fmla="+- 0 3777 2688"/>
              <a:gd name="T71" fmla="*/ 3777 h 1177"/>
              <a:gd name="T72" fmla="+- 0 4883 4748"/>
              <a:gd name="T73" fmla="*/ T72 w 6460"/>
              <a:gd name="T74" fmla="+- 0 3815 2688"/>
              <a:gd name="T75" fmla="*/ 3815 h 1177"/>
              <a:gd name="T76" fmla="+- 0 4938 4748"/>
              <a:gd name="T77" fmla="*/ T76 w 6460"/>
              <a:gd name="T78" fmla="+- 0 3842 2688"/>
              <a:gd name="T79" fmla="*/ 3842 h 1177"/>
              <a:gd name="T80" fmla="+- 0 5050 4748"/>
              <a:gd name="T81" fmla="*/ T80 w 6460"/>
              <a:gd name="T82" fmla="+- 0 3861 2688"/>
              <a:gd name="T83" fmla="*/ 3861 h 1177"/>
              <a:gd name="T84" fmla="+- 0 5120 4748"/>
              <a:gd name="T85" fmla="*/ T84 w 6460"/>
              <a:gd name="T86" fmla="+- 0 3864 2688"/>
              <a:gd name="T87" fmla="*/ 3864 h 1177"/>
              <a:gd name="T88" fmla="+- 0 5207 4748"/>
              <a:gd name="T89" fmla="*/ T88 w 6460"/>
              <a:gd name="T90" fmla="+- 0 3864 2688"/>
              <a:gd name="T91" fmla="*/ 3864 h 1177"/>
              <a:gd name="T92" fmla="+- 0 10747 4748"/>
              <a:gd name="T93" fmla="*/ T92 w 6460"/>
              <a:gd name="T94" fmla="+- 0 3864 2688"/>
              <a:gd name="T95" fmla="*/ 3864 h 1177"/>
              <a:gd name="T96" fmla="+- 0 10836 4748"/>
              <a:gd name="T97" fmla="*/ T96 w 6460"/>
              <a:gd name="T98" fmla="+- 0 3864 2688"/>
              <a:gd name="T99" fmla="*/ 3864 h 1177"/>
              <a:gd name="T100" fmla="+- 0 10906 4748"/>
              <a:gd name="T101" fmla="*/ T100 w 6460"/>
              <a:gd name="T102" fmla="+- 0 3861 2688"/>
              <a:gd name="T103" fmla="*/ 3861 h 1177"/>
              <a:gd name="T104" fmla="+- 0 11018 4748"/>
              <a:gd name="T105" fmla="*/ T104 w 6460"/>
              <a:gd name="T106" fmla="+- 0 3842 2688"/>
              <a:gd name="T107" fmla="*/ 3842 h 1177"/>
              <a:gd name="T108" fmla="+- 0 11073 4748"/>
              <a:gd name="T109" fmla="*/ T108 w 6460"/>
              <a:gd name="T110" fmla="+- 0 3815 2688"/>
              <a:gd name="T111" fmla="*/ 3815 h 1177"/>
              <a:gd name="T112" fmla="+- 0 11120 4748"/>
              <a:gd name="T113" fmla="*/ T112 w 6460"/>
              <a:gd name="T114" fmla="+- 0 3777 2688"/>
              <a:gd name="T115" fmla="*/ 3777 h 1177"/>
              <a:gd name="T116" fmla="+- 0 11158 4748"/>
              <a:gd name="T117" fmla="*/ T116 w 6460"/>
              <a:gd name="T118" fmla="+- 0 3730 2688"/>
              <a:gd name="T119" fmla="*/ 3730 h 1177"/>
              <a:gd name="T120" fmla="+- 0 11185 4748"/>
              <a:gd name="T121" fmla="*/ T120 w 6460"/>
              <a:gd name="T122" fmla="+- 0 3675 2688"/>
              <a:gd name="T123" fmla="*/ 3675 h 1177"/>
              <a:gd name="T124" fmla="+- 0 11205 4748"/>
              <a:gd name="T125" fmla="*/ T124 w 6460"/>
              <a:gd name="T126" fmla="+- 0 3563 2688"/>
              <a:gd name="T127" fmla="*/ 3563 h 1177"/>
              <a:gd name="T128" fmla="+- 0 11207 4748"/>
              <a:gd name="T129" fmla="*/ T128 w 6460"/>
              <a:gd name="T130" fmla="+- 0 3493 2688"/>
              <a:gd name="T131" fmla="*/ 3493 h 1177"/>
              <a:gd name="T132" fmla="+- 0 11208 4748"/>
              <a:gd name="T133" fmla="*/ T132 w 6460"/>
              <a:gd name="T134" fmla="+- 0 3406 2688"/>
              <a:gd name="T135" fmla="*/ 3406 h 1177"/>
              <a:gd name="T136" fmla="+- 0 11208 4748"/>
              <a:gd name="T137" fmla="*/ T136 w 6460"/>
              <a:gd name="T138" fmla="+- 0 3146 2688"/>
              <a:gd name="T139" fmla="*/ 3146 h 1177"/>
              <a:gd name="T140" fmla="+- 0 11207 4748"/>
              <a:gd name="T141" fmla="*/ T140 w 6460"/>
              <a:gd name="T142" fmla="+- 0 3059 2688"/>
              <a:gd name="T143" fmla="*/ 3059 h 1177"/>
              <a:gd name="T144" fmla="+- 0 11205 4748"/>
              <a:gd name="T145" fmla="*/ T144 w 6460"/>
              <a:gd name="T146" fmla="+- 0 2989 2688"/>
              <a:gd name="T147" fmla="*/ 2989 h 1177"/>
              <a:gd name="T148" fmla="+- 0 11185 4748"/>
              <a:gd name="T149" fmla="*/ T148 w 6460"/>
              <a:gd name="T150" fmla="+- 0 2877 2688"/>
              <a:gd name="T151" fmla="*/ 2877 h 1177"/>
              <a:gd name="T152" fmla="+- 0 11158 4748"/>
              <a:gd name="T153" fmla="*/ T152 w 6460"/>
              <a:gd name="T154" fmla="+- 0 2822 2688"/>
              <a:gd name="T155" fmla="*/ 2822 h 1177"/>
              <a:gd name="T156" fmla="+- 0 11120 4748"/>
              <a:gd name="T157" fmla="*/ T156 w 6460"/>
              <a:gd name="T158" fmla="+- 0 2775 2688"/>
              <a:gd name="T159" fmla="*/ 2775 h 1177"/>
              <a:gd name="T160" fmla="+- 0 11073 4748"/>
              <a:gd name="T161" fmla="*/ T160 w 6460"/>
              <a:gd name="T162" fmla="+- 0 2737 2688"/>
              <a:gd name="T163" fmla="*/ 2737 h 1177"/>
              <a:gd name="T164" fmla="+- 0 11018 4748"/>
              <a:gd name="T165" fmla="*/ T164 w 6460"/>
              <a:gd name="T166" fmla="+- 0 2710 2688"/>
              <a:gd name="T167" fmla="*/ 2710 h 1177"/>
              <a:gd name="T168" fmla="+- 0 10906 4748"/>
              <a:gd name="T169" fmla="*/ T168 w 6460"/>
              <a:gd name="T170" fmla="+- 0 2690 2688"/>
              <a:gd name="T171" fmla="*/ 2690 h 1177"/>
              <a:gd name="T172" fmla="+- 0 10837 4748"/>
              <a:gd name="T173" fmla="*/ T172 w 6460"/>
              <a:gd name="T174" fmla="+- 0 2688 2688"/>
              <a:gd name="T175" fmla="*/ 2688 h 1177"/>
              <a:gd name="T176" fmla="+- 0 10749 4748"/>
              <a:gd name="T177" fmla="*/ T176 w 6460"/>
              <a:gd name="T178" fmla="+- 0 2688 2688"/>
              <a:gd name="T179" fmla="*/ 2688 h 117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</a:cxnLst>
            <a:rect l="0" t="0" r="r" b="b"/>
            <a:pathLst>
              <a:path w="6460" h="1177">
                <a:moveTo>
                  <a:pt x="6001" y="0"/>
                </a:moveTo>
                <a:lnTo>
                  <a:pt x="461" y="0"/>
                </a:lnTo>
                <a:lnTo>
                  <a:pt x="372" y="0"/>
                </a:lnTo>
                <a:lnTo>
                  <a:pt x="302" y="2"/>
                </a:lnTo>
                <a:lnTo>
                  <a:pt x="190" y="22"/>
                </a:lnTo>
                <a:lnTo>
                  <a:pt x="135" y="49"/>
                </a:lnTo>
                <a:lnTo>
                  <a:pt x="88" y="87"/>
                </a:lnTo>
                <a:lnTo>
                  <a:pt x="50" y="134"/>
                </a:lnTo>
                <a:lnTo>
                  <a:pt x="23" y="189"/>
                </a:lnTo>
                <a:lnTo>
                  <a:pt x="3" y="301"/>
                </a:lnTo>
                <a:lnTo>
                  <a:pt x="1" y="371"/>
                </a:lnTo>
                <a:lnTo>
                  <a:pt x="0" y="458"/>
                </a:lnTo>
                <a:lnTo>
                  <a:pt x="0" y="718"/>
                </a:lnTo>
                <a:lnTo>
                  <a:pt x="1" y="804"/>
                </a:lnTo>
                <a:lnTo>
                  <a:pt x="3" y="875"/>
                </a:lnTo>
                <a:lnTo>
                  <a:pt x="23" y="987"/>
                </a:lnTo>
                <a:lnTo>
                  <a:pt x="50" y="1042"/>
                </a:lnTo>
                <a:lnTo>
                  <a:pt x="88" y="1089"/>
                </a:lnTo>
                <a:lnTo>
                  <a:pt x="135" y="1127"/>
                </a:lnTo>
                <a:lnTo>
                  <a:pt x="190" y="1154"/>
                </a:lnTo>
                <a:lnTo>
                  <a:pt x="302" y="1173"/>
                </a:lnTo>
                <a:lnTo>
                  <a:pt x="372" y="1176"/>
                </a:lnTo>
                <a:lnTo>
                  <a:pt x="459" y="1176"/>
                </a:lnTo>
                <a:lnTo>
                  <a:pt x="5999" y="1176"/>
                </a:lnTo>
                <a:lnTo>
                  <a:pt x="6088" y="1176"/>
                </a:lnTo>
                <a:lnTo>
                  <a:pt x="6158" y="1173"/>
                </a:lnTo>
                <a:lnTo>
                  <a:pt x="6270" y="1154"/>
                </a:lnTo>
                <a:lnTo>
                  <a:pt x="6325" y="1127"/>
                </a:lnTo>
                <a:lnTo>
                  <a:pt x="6372" y="1089"/>
                </a:lnTo>
                <a:lnTo>
                  <a:pt x="6410" y="1042"/>
                </a:lnTo>
                <a:lnTo>
                  <a:pt x="6437" y="987"/>
                </a:lnTo>
                <a:lnTo>
                  <a:pt x="6457" y="875"/>
                </a:lnTo>
                <a:lnTo>
                  <a:pt x="6459" y="805"/>
                </a:lnTo>
                <a:lnTo>
                  <a:pt x="6460" y="718"/>
                </a:lnTo>
                <a:lnTo>
                  <a:pt x="6460" y="458"/>
                </a:lnTo>
                <a:lnTo>
                  <a:pt x="6459" y="371"/>
                </a:lnTo>
                <a:lnTo>
                  <a:pt x="6457" y="301"/>
                </a:lnTo>
                <a:lnTo>
                  <a:pt x="6437" y="189"/>
                </a:lnTo>
                <a:lnTo>
                  <a:pt x="6410" y="134"/>
                </a:lnTo>
                <a:lnTo>
                  <a:pt x="6372" y="87"/>
                </a:lnTo>
                <a:lnTo>
                  <a:pt x="6325" y="49"/>
                </a:lnTo>
                <a:lnTo>
                  <a:pt x="6270" y="22"/>
                </a:lnTo>
                <a:lnTo>
                  <a:pt x="6158" y="2"/>
                </a:lnTo>
                <a:lnTo>
                  <a:pt x="6089" y="0"/>
                </a:lnTo>
                <a:lnTo>
                  <a:pt x="6001" y="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ar-SA" sz="26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Corbel" panose="020B0503020204020204" pitchFamily="34" charset="0"/>
              </a:rPr>
              <a:t>استراتيجية القفل والمفتاح ؟</a:t>
            </a:r>
            <a:endParaRPr lang="en-US" sz="1100" dirty="0">
              <a:effectLst/>
              <a:latin typeface="Corbel" panose="020B0503020204020204" pitchFamily="34" charset="0"/>
              <a:ea typeface="SimSun" panose="02010600030101010101" pitchFamily="2" charset="-122"/>
              <a:cs typeface="Corbel" panose="020B0503020204020204" pitchFamily="34" charset="0"/>
            </a:endParaRPr>
          </a:p>
        </p:txBody>
      </p:sp>
      <p:pic>
        <p:nvPicPr>
          <p:cNvPr id="4" name="Picture 223">
            <a:extLst>
              <a:ext uri="{FF2B5EF4-FFF2-40B4-BE49-F238E27FC236}">
                <a16:creationId xmlns:a16="http://schemas.microsoft.com/office/drawing/2014/main" id="{3D667702-9B9F-4365-929F-56168D7254F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450" y="164108"/>
            <a:ext cx="3034261" cy="2115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BF7AA69B-A67A-4630-A2BB-27B52668F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9709" y="2772613"/>
            <a:ext cx="1739106" cy="1585543"/>
          </a:xfrm>
          <a:prstGeom prst="rect">
            <a:avLst/>
          </a:prstGeom>
        </p:spPr>
      </p:pic>
      <p:sp>
        <p:nvSpPr>
          <p:cNvPr id="10" name="مربع نص 18">
            <a:extLst>
              <a:ext uri="{FF2B5EF4-FFF2-40B4-BE49-F238E27FC236}">
                <a16:creationId xmlns:a16="http://schemas.microsoft.com/office/drawing/2014/main" id="{24FA9CB5-A61E-4A3E-9650-93E998FE4253}"/>
              </a:ext>
            </a:extLst>
          </p:cNvPr>
          <p:cNvSpPr txBox="1"/>
          <p:nvPr/>
        </p:nvSpPr>
        <p:spPr>
          <a:xfrm>
            <a:off x="9305118" y="3061603"/>
            <a:ext cx="2164715" cy="144908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ar-SA" sz="18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ويتضمن اكتساب المتعلم كفايات تؤهله  لمواجهة</a:t>
            </a:r>
            <a:endParaRPr lang="en-US" sz="1100" dirty="0">
              <a:effectLst/>
              <a:latin typeface="Corbel" panose="020B0503020204020204" pitchFamily="34" charset="0"/>
              <a:ea typeface="SimSun" panose="02010600030101010101" pitchFamily="2" charset="-122"/>
              <a:cs typeface="Corbel" panose="020B0503020204020204" pitchFamily="34" charset="0"/>
            </a:endParaRPr>
          </a:p>
          <a:p>
            <a:pPr algn="r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ar-SA" sz="18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 المواقف الحياتية المختلفة ، وانتقاء مهارات العمل</a:t>
            </a:r>
            <a:endParaRPr lang="en-US" sz="1100" dirty="0">
              <a:effectLst/>
              <a:latin typeface="Corbel" panose="020B0503020204020204" pitchFamily="34" charset="0"/>
              <a:ea typeface="SimSun" panose="02010600030101010101" pitchFamily="2" charset="-122"/>
              <a:cs typeface="Corbel" panose="020B0503020204020204" pitchFamily="34" charset="0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1B506666-0AAD-4039-B9FB-F2661670B1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0222" y="2808110"/>
            <a:ext cx="1737511" cy="1585097"/>
          </a:xfrm>
          <a:prstGeom prst="rect">
            <a:avLst/>
          </a:prstGeom>
        </p:spPr>
      </p:pic>
      <p:sp>
        <p:nvSpPr>
          <p:cNvPr id="12" name="مربع نص 19">
            <a:extLst>
              <a:ext uri="{FF2B5EF4-FFF2-40B4-BE49-F238E27FC236}">
                <a16:creationId xmlns:a16="http://schemas.microsoft.com/office/drawing/2014/main" id="{23D71C45-722A-4DDB-962E-AE69E0D2DDDD}"/>
              </a:ext>
            </a:extLst>
          </p:cNvPr>
          <p:cNvSpPr txBox="1"/>
          <p:nvPr/>
        </p:nvSpPr>
        <p:spPr>
          <a:xfrm>
            <a:off x="5284708" y="3021199"/>
            <a:ext cx="2340610" cy="173418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ar-SA" sz="18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ويتضمن اكتساب المتعلم لمهارات فهم الذات والاخرين وادراك </a:t>
            </a:r>
            <a:r>
              <a:rPr lang="ar-SA" sz="1800" b="1" dirty="0" err="1">
                <a:effectLst/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أوجة</a:t>
            </a:r>
            <a:r>
              <a:rPr lang="ar-SA" sz="18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 التكافل فيما </a:t>
            </a:r>
            <a:r>
              <a:rPr lang="ar-SA" sz="1800" b="1" dirty="0" err="1">
                <a:effectLst/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بينهم،والاستعداد</a:t>
            </a:r>
            <a:r>
              <a:rPr lang="ar-SA" sz="18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 لإزالة الصراع وحل </a:t>
            </a:r>
            <a:r>
              <a:rPr lang="ar-SA" sz="1800" b="1" dirty="0" err="1">
                <a:effectLst/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النزاع،وتسوية</a:t>
            </a:r>
            <a:r>
              <a:rPr lang="ar-SA" sz="18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 الخلافات</a:t>
            </a:r>
            <a:endParaRPr lang="en-US" sz="1100" dirty="0">
              <a:effectLst/>
              <a:latin typeface="Corbel" panose="020B0503020204020204" pitchFamily="34" charset="0"/>
              <a:ea typeface="SimSun" panose="02010600030101010101" pitchFamily="2" charset="-122"/>
              <a:cs typeface="Corbel" panose="020B0503020204020204" pitchFamily="34" charset="0"/>
            </a:endParaRP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B392E4DF-6E1B-41C8-B84B-639AEC6EFF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692" y="2891227"/>
            <a:ext cx="1737511" cy="1585097"/>
          </a:xfrm>
          <a:prstGeom prst="rect">
            <a:avLst/>
          </a:prstGeom>
        </p:spPr>
      </p:pic>
      <p:sp>
        <p:nvSpPr>
          <p:cNvPr id="14" name="مربع نص 20">
            <a:extLst>
              <a:ext uri="{FF2B5EF4-FFF2-40B4-BE49-F238E27FC236}">
                <a16:creationId xmlns:a16="http://schemas.microsoft.com/office/drawing/2014/main" id="{1A498F9C-6AC3-453E-B13C-237E6ACE3F06}"/>
              </a:ext>
            </a:extLst>
          </p:cNvPr>
          <p:cNvSpPr txBox="1"/>
          <p:nvPr/>
        </p:nvSpPr>
        <p:spPr>
          <a:xfrm>
            <a:off x="1941866" y="3061603"/>
            <a:ext cx="1779494" cy="1411498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ar-SA" sz="18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Traditional Arabic" panose="02020603050405020304" pitchFamily="18" charset="-78"/>
              </a:rPr>
              <a:t>ويتضمن كيفية البحث عن مصادر المعلومات ، وكيفية التعلم للإفادة من فرص التعلم مدى الحياة.</a:t>
            </a:r>
            <a:endParaRPr lang="en-US" sz="1100" dirty="0">
              <a:effectLst/>
              <a:latin typeface="Corbel" panose="020B0503020204020204" pitchFamily="34" charset="0"/>
              <a:ea typeface="SimSun" panose="02010600030101010101" pitchFamily="2" charset="-122"/>
              <a:cs typeface="Corbel" panose="020B0503020204020204" pitchFamily="34" charset="0"/>
            </a:endParaRPr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6B426F28-0706-4988-B004-C4404433B1A5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954" y="4358156"/>
            <a:ext cx="1597750" cy="2300823"/>
          </a:xfrm>
          <a:prstGeom prst="rect">
            <a:avLst/>
          </a:prstGeom>
          <a:noFill/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3A693CA1-4284-4AEC-AC82-C6E56421FB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0190" y="4267200"/>
            <a:ext cx="1874032" cy="2419949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1C308C02-5461-4BC7-9F59-5FA3A37F44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3769" y="4267200"/>
            <a:ext cx="1597290" cy="2419949"/>
          </a:xfrm>
          <a:prstGeom prst="rect">
            <a:avLst/>
          </a:prstGeom>
        </p:spPr>
      </p:pic>
      <p:sp>
        <p:nvSpPr>
          <p:cNvPr id="24" name="مربع نص 14">
            <a:extLst>
              <a:ext uri="{FF2B5EF4-FFF2-40B4-BE49-F238E27FC236}">
                <a16:creationId xmlns:a16="http://schemas.microsoft.com/office/drawing/2014/main" id="{3E247FBE-9344-48C0-9332-AB2A2A218336}"/>
              </a:ext>
            </a:extLst>
          </p:cNvPr>
          <p:cNvSpPr txBox="1"/>
          <p:nvPr/>
        </p:nvSpPr>
        <p:spPr>
          <a:xfrm>
            <a:off x="9047097" y="5780378"/>
            <a:ext cx="1370634" cy="414173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ar-SA" sz="20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التعلم</a:t>
            </a:r>
            <a:r>
              <a:rPr lang="ar-SA" sz="20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Corbel" panose="020B0503020204020204" pitchFamily="34" charset="0"/>
              </a:rPr>
              <a:t> </a:t>
            </a:r>
            <a:r>
              <a:rPr lang="ar-SA" sz="20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للمعرفة</a:t>
            </a:r>
            <a:endParaRPr lang="en-US" sz="1000" dirty="0">
              <a:effectLst/>
              <a:latin typeface="Corbel" panose="020B0503020204020204" pitchFamily="34" charset="0"/>
              <a:ea typeface="SimSun" panose="02010600030101010101" pitchFamily="2" charset="-122"/>
              <a:cs typeface="Corbel" panose="020B0503020204020204" pitchFamily="34" charset="0"/>
            </a:endParaRPr>
          </a:p>
        </p:txBody>
      </p:sp>
      <p:sp>
        <p:nvSpPr>
          <p:cNvPr id="25" name="مربع نص 15">
            <a:extLst>
              <a:ext uri="{FF2B5EF4-FFF2-40B4-BE49-F238E27FC236}">
                <a16:creationId xmlns:a16="http://schemas.microsoft.com/office/drawing/2014/main" id="{1E799C10-FBD5-4BF4-A10F-869BA3862A2B}"/>
              </a:ext>
            </a:extLst>
          </p:cNvPr>
          <p:cNvSpPr txBox="1"/>
          <p:nvPr/>
        </p:nvSpPr>
        <p:spPr>
          <a:xfrm>
            <a:off x="5627517" y="5916651"/>
            <a:ext cx="1306065" cy="305068"/>
          </a:xfrm>
          <a:prstGeom prst="rect">
            <a:avLst/>
          </a:prstGeom>
          <a:solidFill>
            <a:srgbClr val="FFFFFF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ar-SA" sz="20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التعلم للعمل</a:t>
            </a:r>
            <a:endParaRPr lang="en-US" sz="1000" dirty="0">
              <a:effectLst/>
              <a:latin typeface="Corbel" panose="020B0503020204020204" pitchFamily="34" charset="0"/>
              <a:ea typeface="SimSun" panose="02010600030101010101" pitchFamily="2" charset="-122"/>
              <a:cs typeface="Corbel" panose="020B0503020204020204" pitchFamily="34" charset="0"/>
            </a:endParaRPr>
          </a:p>
        </p:txBody>
      </p:sp>
      <p:sp>
        <p:nvSpPr>
          <p:cNvPr id="26" name="مربع نص 17">
            <a:extLst>
              <a:ext uri="{FF2B5EF4-FFF2-40B4-BE49-F238E27FC236}">
                <a16:creationId xmlns:a16="http://schemas.microsoft.com/office/drawing/2014/main" id="{C18DC5C3-9F88-45D2-A7D0-73D167325AB3}"/>
              </a:ext>
            </a:extLst>
          </p:cNvPr>
          <p:cNvSpPr txBox="1"/>
          <p:nvPr/>
        </p:nvSpPr>
        <p:spPr>
          <a:xfrm>
            <a:off x="1774523" y="6091040"/>
            <a:ext cx="2347912" cy="359843"/>
          </a:xfrm>
          <a:prstGeom prst="rect">
            <a:avLst/>
          </a:prstGeom>
          <a:solidFill>
            <a:srgbClr val="FFFFFF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ar-SA" sz="20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التعلم</a:t>
            </a:r>
            <a:r>
              <a:rPr lang="ar-SA" sz="20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Corbel" panose="020B0503020204020204" pitchFamily="34" charset="0"/>
              </a:rPr>
              <a:t> </a:t>
            </a:r>
            <a:r>
              <a:rPr lang="ar-SA" sz="20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للتعايش</a:t>
            </a:r>
            <a:r>
              <a:rPr lang="ar-SA" sz="20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Corbel" panose="020B0503020204020204" pitchFamily="34" charset="0"/>
              </a:rPr>
              <a:t> </a:t>
            </a:r>
            <a:r>
              <a:rPr lang="ar-SA" sz="20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مع</a:t>
            </a:r>
            <a:r>
              <a:rPr lang="ar-SA" sz="20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Corbel" panose="020B0503020204020204" pitchFamily="34" charset="0"/>
              </a:rPr>
              <a:t> </a:t>
            </a:r>
            <a:r>
              <a:rPr lang="ar-SA" sz="20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الأخرين</a:t>
            </a:r>
            <a:endParaRPr lang="en-US" sz="2000" dirty="0">
              <a:effectLst/>
              <a:latin typeface="Corbel" panose="020B0503020204020204" pitchFamily="34" charset="0"/>
              <a:ea typeface="SimSun" panose="02010600030101010101" pitchFamily="2" charset="-122"/>
              <a:cs typeface="Corbel" panose="020B0503020204020204" pitchFamily="34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600" b="1" dirty="0">
                <a:effectLst/>
                <a:latin typeface="Corbel" panose="020B0503020204020204" pitchFamily="34" charset="0"/>
                <a:ea typeface="SimSun" panose="02010600030101010101" pitchFamily="2" charset="-122"/>
                <a:cs typeface="Corbel" panose="020B0503020204020204" pitchFamily="34" charset="0"/>
              </a:rPr>
              <a:t> </a:t>
            </a:r>
            <a:endParaRPr lang="en-US" sz="1100" dirty="0">
              <a:effectLst/>
              <a:latin typeface="Corbel" panose="020B0503020204020204" pitchFamily="34" charset="0"/>
              <a:ea typeface="SimSun" panose="02010600030101010101" pitchFamily="2" charset="-122"/>
              <a:cs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418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457D7217-42FB-4002-ABF0-FF223E2A7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9484FF04-227E-4408-8E7B-5EF7DBFF6736}"/>
              </a:ext>
            </a:extLst>
          </p:cNvPr>
          <p:cNvSpPr txBox="1"/>
          <p:nvPr/>
        </p:nvSpPr>
        <p:spPr>
          <a:xfrm>
            <a:off x="6334539" y="50245"/>
            <a:ext cx="5857461" cy="670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ctr"/>
            <a:endParaRPr lang="ar-SA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lvl="0" algn="ctr"/>
            <a:endParaRPr lang="ar-SA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lvl="0" algn="ctr"/>
            <a:r>
              <a:rPr lang="ar-SA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أهداف التربية المستدامة :</a:t>
            </a:r>
          </a:p>
          <a:p>
            <a:endParaRPr lang="en-US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lvl="0"/>
            <a:r>
              <a:rPr lang="ar-SA" dirty="0">
                <a:ln w="0"/>
                <a:solidFill>
                  <a:schemeClr val="accent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توفير التعليم والتدريب للجميع مدى</a:t>
            </a:r>
          </a:p>
          <a:p>
            <a:pPr lvl="0"/>
            <a:r>
              <a:rPr lang="ar-SA" dirty="0">
                <a:ln w="0"/>
                <a:solidFill>
                  <a:schemeClr val="accent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الحياة وتحسين نوعيته</a:t>
            </a:r>
          </a:p>
          <a:p>
            <a:pPr lvl="0"/>
            <a:endParaRPr lang="ar-SA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ar-SA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ar-SA" dirty="0">
                <a:ln w="0"/>
                <a:solidFill>
                  <a:schemeClr val="accent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إعادة توجيه البرامج التربوية بما يتناسب</a:t>
            </a:r>
          </a:p>
          <a:p>
            <a:r>
              <a:rPr lang="ar-SA" dirty="0">
                <a:ln w="0"/>
                <a:solidFill>
                  <a:schemeClr val="accent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مع التغيرات سريعة الحدوث.</a:t>
            </a:r>
          </a:p>
          <a:p>
            <a:pPr lvl="0"/>
            <a:endParaRPr lang="ar-SA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ar-SA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ar-SA" dirty="0">
                <a:ln w="0"/>
                <a:solidFill>
                  <a:schemeClr val="accent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تمكين الافراد في جميع الأعمار من الشعور بالمسؤولية في بناء </a:t>
            </a:r>
          </a:p>
          <a:p>
            <a:r>
              <a:rPr lang="ar-SA" dirty="0">
                <a:ln w="0"/>
                <a:solidFill>
                  <a:schemeClr val="accent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مستقبل مستدام.</a:t>
            </a:r>
          </a:p>
          <a:p>
            <a:pPr lvl="0"/>
            <a:endParaRPr lang="ar-SA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ar-SA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r>
              <a:rPr lang="ar-SA" dirty="0">
                <a:ln w="0"/>
                <a:solidFill>
                  <a:schemeClr val="accent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مساعدة المتعلمين على النقد البناء لمجتمعاتهم</a:t>
            </a:r>
          </a:p>
          <a:p>
            <a:pPr lvl="0"/>
            <a:r>
              <a:rPr lang="ar-SA" dirty="0">
                <a:ln w="0"/>
                <a:solidFill>
                  <a:schemeClr val="accent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ومناقشة القيم والأهداف المتعارضة.</a:t>
            </a:r>
            <a:endParaRPr lang="ar-SA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ar-SA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ar-SA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ar-SA" dirty="0">
                <a:ln w="0"/>
                <a:solidFill>
                  <a:schemeClr val="accent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اجبار جميع المؤسسات بتوفير أفراد مؤهلين</a:t>
            </a:r>
          </a:p>
          <a:p>
            <a:r>
              <a:rPr lang="ar-SA" dirty="0">
                <a:ln w="0"/>
                <a:solidFill>
                  <a:schemeClr val="accent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للتعليم والتدريب المستمر مدى الحياة لتنمية التعلم الذاتي.</a:t>
            </a:r>
            <a:endParaRPr lang="en-US" dirty="0">
              <a:ln w="0"/>
              <a:solidFill>
                <a:schemeClr val="accent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en-US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6370D96-4AE3-448B-936B-3C18FB26A3EF}"/>
              </a:ext>
            </a:extLst>
          </p:cNvPr>
          <p:cNvGrpSpPr/>
          <p:nvPr/>
        </p:nvGrpSpPr>
        <p:grpSpPr>
          <a:xfrm>
            <a:off x="8536933" y="1325217"/>
            <a:ext cx="1018836" cy="689113"/>
            <a:chOff x="13402551" y="3747454"/>
            <a:chExt cx="1087631" cy="1087631"/>
          </a:xfrm>
        </p:grpSpPr>
        <p:grpSp>
          <p:nvGrpSpPr>
            <p:cNvPr id="5" name="Group 73">
              <a:extLst>
                <a:ext uri="{FF2B5EF4-FFF2-40B4-BE49-F238E27FC236}">
                  <a16:creationId xmlns:a16="http://schemas.microsoft.com/office/drawing/2014/main" id="{7EA13D99-A716-49B6-B2C7-A8071522175A}"/>
                </a:ext>
              </a:extLst>
            </p:cNvPr>
            <p:cNvGrpSpPr/>
            <p:nvPr/>
          </p:nvGrpSpPr>
          <p:grpSpPr>
            <a:xfrm>
              <a:off x="13402551" y="3747454"/>
              <a:ext cx="1087631" cy="1087631"/>
              <a:chOff x="912987" y="3985306"/>
              <a:chExt cx="1332461" cy="1332461"/>
            </a:xfrm>
          </p:grpSpPr>
          <p:sp>
            <p:nvSpPr>
              <p:cNvPr id="7" name="Oval 74">
                <a:extLst>
                  <a:ext uri="{FF2B5EF4-FFF2-40B4-BE49-F238E27FC236}">
                    <a16:creationId xmlns:a16="http://schemas.microsoft.com/office/drawing/2014/main" id="{06E2BD85-A609-4036-955E-085B93F4E957}"/>
                  </a:ext>
                </a:extLst>
              </p:cNvPr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3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876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8" name="Oval 75">
                <a:extLst>
                  <a:ext uri="{FF2B5EF4-FFF2-40B4-BE49-F238E27FC236}">
                    <a16:creationId xmlns:a16="http://schemas.microsoft.com/office/drawing/2014/main" id="{A8C36441-F02B-429F-8225-819F3B9AA976}"/>
                  </a:ext>
                </a:extLst>
              </p:cNvPr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3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876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9" name="Oval 76">
                <a:extLst>
                  <a:ext uri="{FF2B5EF4-FFF2-40B4-BE49-F238E27FC236}">
                    <a16:creationId xmlns:a16="http://schemas.microsoft.com/office/drawing/2014/main" id="{F7E9E797-8FF9-4070-807D-FA43B9121421}"/>
                  </a:ext>
                </a:extLst>
              </p:cNvPr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4500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6" name="Freeform 89">
              <a:extLst>
                <a:ext uri="{FF2B5EF4-FFF2-40B4-BE49-F238E27FC236}">
                  <a16:creationId xmlns:a16="http://schemas.microsoft.com/office/drawing/2014/main" id="{3FCC00DD-A419-4CB6-AD3B-6FD1C8A83F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84334" y="4131893"/>
              <a:ext cx="324064" cy="318752"/>
            </a:xfrm>
            <a:custGeom>
              <a:avLst/>
              <a:gdLst>
                <a:gd name="T0" fmla="*/ 424 w 643"/>
                <a:gd name="T1" fmla="*/ 314 h 629"/>
                <a:gd name="T2" fmla="*/ 321 w 643"/>
                <a:gd name="T3" fmla="*/ 415 h 629"/>
                <a:gd name="T4" fmla="*/ 218 w 643"/>
                <a:gd name="T5" fmla="*/ 314 h 629"/>
                <a:gd name="T6" fmla="*/ 321 w 643"/>
                <a:gd name="T7" fmla="*/ 213 h 629"/>
                <a:gd name="T8" fmla="*/ 424 w 643"/>
                <a:gd name="T9" fmla="*/ 314 h 629"/>
                <a:gd name="T10" fmla="*/ 554 w 643"/>
                <a:gd name="T11" fmla="*/ 242 h 629"/>
                <a:gd name="T12" fmla="*/ 538 w 643"/>
                <a:gd name="T13" fmla="*/ 204 h 629"/>
                <a:gd name="T14" fmla="*/ 572 w 643"/>
                <a:gd name="T15" fmla="*/ 115 h 629"/>
                <a:gd name="T16" fmla="*/ 522 w 643"/>
                <a:gd name="T17" fmla="*/ 66 h 629"/>
                <a:gd name="T18" fmla="*/ 434 w 643"/>
                <a:gd name="T19" fmla="*/ 102 h 629"/>
                <a:gd name="T20" fmla="*/ 395 w 643"/>
                <a:gd name="T21" fmla="*/ 86 h 629"/>
                <a:gd name="T22" fmla="*/ 355 w 643"/>
                <a:gd name="T23" fmla="*/ 0 h 629"/>
                <a:gd name="T24" fmla="*/ 285 w 643"/>
                <a:gd name="T25" fmla="*/ 0 h 629"/>
                <a:gd name="T26" fmla="*/ 248 w 643"/>
                <a:gd name="T27" fmla="*/ 86 h 629"/>
                <a:gd name="T28" fmla="*/ 208 w 643"/>
                <a:gd name="T29" fmla="*/ 102 h 629"/>
                <a:gd name="T30" fmla="*/ 118 w 643"/>
                <a:gd name="T31" fmla="*/ 68 h 629"/>
                <a:gd name="T32" fmla="*/ 68 w 643"/>
                <a:gd name="T33" fmla="*/ 117 h 629"/>
                <a:gd name="T34" fmla="*/ 104 w 643"/>
                <a:gd name="T35" fmla="*/ 204 h 629"/>
                <a:gd name="T36" fmla="*/ 88 w 643"/>
                <a:gd name="T37" fmla="*/ 243 h 629"/>
                <a:gd name="T38" fmla="*/ 0 w 643"/>
                <a:gd name="T39" fmla="*/ 281 h 629"/>
                <a:gd name="T40" fmla="*/ 0 w 643"/>
                <a:gd name="T41" fmla="*/ 350 h 629"/>
                <a:gd name="T42" fmla="*/ 88 w 643"/>
                <a:gd name="T43" fmla="*/ 386 h 629"/>
                <a:gd name="T44" fmla="*/ 105 w 643"/>
                <a:gd name="T45" fmla="*/ 425 h 629"/>
                <a:gd name="T46" fmla="*/ 70 w 643"/>
                <a:gd name="T47" fmla="*/ 513 h 629"/>
                <a:gd name="T48" fmla="*/ 120 w 643"/>
                <a:gd name="T49" fmla="*/ 562 h 629"/>
                <a:gd name="T50" fmla="*/ 209 w 643"/>
                <a:gd name="T51" fmla="*/ 527 h 629"/>
                <a:gd name="T52" fmla="*/ 248 w 643"/>
                <a:gd name="T53" fmla="*/ 543 h 629"/>
                <a:gd name="T54" fmla="*/ 288 w 643"/>
                <a:gd name="T55" fmla="*/ 629 h 629"/>
                <a:gd name="T56" fmla="*/ 358 w 643"/>
                <a:gd name="T57" fmla="*/ 629 h 629"/>
                <a:gd name="T58" fmla="*/ 395 w 643"/>
                <a:gd name="T59" fmla="*/ 542 h 629"/>
                <a:gd name="T60" fmla="*/ 434 w 643"/>
                <a:gd name="T61" fmla="*/ 526 h 629"/>
                <a:gd name="T62" fmla="*/ 525 w 643"/>
                <a:gd name="T63" fmla="*/ 560 h 629"/>
                <a:gd name="T64" fmla="*/ 574 w 643"/>
                <a:gd name="T65" fmla="*/ 511 h 629"/>
                <a:gd name="T66" fmla="*/ 538 w 643"/>
                <a:gd name="T67" fmla="*/ 424 h 629"/>
                <a:gd name="T68" fmla="*/ 554 w 643"/>
                <a:gd name="T69" fmla="*/ 386 h 629"/>
                <a:gd name="T70" fmla="*/ 643 w 643"/>
                <a:gd name="T71" fmla="*/ 347 h 629"/>
                <a:gd name="T72" fmla="*/ 643 w 643"/>
                <a:gd name="T73" fmla="*/ 278 h 629"/>
                <a:gd name="T74" fmla="*/ 554 w 643"/>
                <a:gd name="T75" fmla="*/ 242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3" h="629">
                  <a:moveTo>
                    <a:pt x="424" y="314"/>
                  </a:moveTo>
                  <a:cubicBezTo>
                    <a:pt x="424" y="370"/>
                    <a:pt x="378" y="415"/>
                    <a:pt x="321" y="415"/>
                  </a:cubicBezTo>
                  <a:cubicBezTo>
                    <a:pt x="265" y="415"/>
                    <a:pt x="218" y="370"/>
                    <a:pt x="218" y="314"/>
                  </a:cubicBezTo>
                  <a:cubicBezTo>
                    <a:pt x="218" y="259"/>
                    <a:pt x="265" y="213"/>
                    <a:pt x="321" y="213"/>
                  </a:cubicBezTo>
                  <a:cubicBezTo>
                    <a:pt x="378" y="213"/>
                    <a:pt x="424" y="259"/>
                    <a:pt x="424" y="314"/>
                  </a:cubicBezTo>
                  <a:close/>
                  <a:moveTo>
                    <a:pt x="554" y="242"/>
                  </a:moveTo>
                  <a:lnTo>
                    <a:pt x="538" y="204"/>
                  </a:lnTo>
                  <a:cubicBezTo>
                    <a:pt x="538" y="204"/>
                    <a:pt x="576" y="118"/>
                    <a:pt x="572" y="115"/>
                  </a:cubicBezTo>
                  <a:lnTo>
                    <a:pt x="522" y="66"/>
                  </a:lnTo>
                  <a:cubicBezTo>
                    <a:pt x="519" y="63"/>
                    <a:pt x="434" y="102"/>
                    <a:pt x="434" y="102"/>
                  </a:cubicBezTo>
                  <a:lnTo>
                    <a:pt x="395" y="86"/>
                  </a:lnTo>
                  <a:cubicBezTo>
                    <a:pt x="395" y="86"/>
                    <a:pt x="360" y="0"/>
                    <a:pt x="355" y="0"/>
                  </a:cubicBezTo>
                  <a:lnTo>
                    <a:pt x="285" y="0"/>
                  </a:lnTo>
                  <a:cubicBezTo>
                    <a:pt x="280" y="0"/>
                    <a:pt x="248" y="86"/>
                    <a:pt x="248" y="86"/>
                  </a:cubicBezTo>
                  <a:lnTo>
                    <a:pt x="208" y="102"/>
                  </a:lnTo>
                  <a:cubicBezTo>
                    <a:pt x="208" y="102"/>
                    <a:pt x="121" y="65"/>
                    <a:pt x="118" y="68"/>
                  </a:cubicBezTo>
                  <a:lnTo>
                    <a:pt x="68" y="117"/>
                  </a:lnTo>
                  <a:cubicBezTo>
                    <a:pt x="65" y="121"/>
                    <a:pt x="104" y="204"/>
                    <a:pt x="104" y="204"/>
                  </a:cubicBezTo>
                  <a:lnTo>
                    <a:pt x="88" y="243"/>
                  </a:lnTo>
                  <a:cubicBezTo>
                    <a:pt x="88" y="243"/>
                    <a:pt x="0" y="276"/>
                    <a:pt x="0" y="281"/>
                  </a:cubicBezTo>
                  <a:lnTo>
                    <a:pt x="0" y="350"/>
                  </a:lnTo>
                  <a:cubicBezTo>
                    <a:pt x="0" y="355"/>
                    <a:pt x="88" y="386"/>
                    <a:pt x="88" y="386"/>
                  </a:cubicBezTo>
                  <a:lnTo>
                    <a:pt x="105" y="425"/>
                  </a:lnTo>
                  <a:cubicBezTo>
                    <a:pt x="105" y="425"/>
                    <a:pt x="67" y="510"/>
                    <a:pt x="70" y="513"/>
                  </a:cubicBezTo>
                  <a:lnTo>
                    <a:pt x="120" y="562"/>
                  </a:lnTo>
                  <a:cubicBezTo>
                    <a:pt x="123" y="565"/>
                    <a:pt x="209" y="527"/>
                    <a:pt x="209" y="527"/>
                  </a:cubicBezTo>
                  <a:lnTo>
                    <a:pt x="248" y="543"/>
                  </a:lnTo>
                  <a:cubicBezTo>
                    <a:pt x="248" y="543"/>
                    <a:pt x="283" y="629"/>
                    <a:pt x="288" y="629"/>
                  </a:cubicBezTo>
                  <a:lnTo>
                    <a:pt x="358" y="629"/>
                  </a:lnTo>
                  <a:cubicBezTo>
                    <a:pt x="363" y="629"/>
                    <a:pt x="395" y="542"/>
                    <a:pt x="395" y="542"/>
                  </a:cubicBezTo>
                  <a:lnTo>
                    <a:pt x="434" y="526"/>
                  </a:lnTo>
                  <a:cubicBezTo>
                    <a:pt x="434" y="526"/>
                    <a:pt x="521" y="563"/>
                    <a:pt x="525" y="560"/>
                  </a:cubicBezTo>
                  <a:lnTo>
                    <a:pt x="574" y="511"/>
                  </a:lnTo>
                  <a:cubicBezTo>
                    <a:pt x="578" y="508"/>
                    <a:pt x="538" y="424"/>
                    <a:pt x="538" y="424"/>
                  </a:cubicBezTo>
                  <a:lnTo>
                    <a:pt x="554" y="386"/>
                  </a:lnTo>
                  <a:cubicBezTo>
                    <a:pt x="554" y="386"/>
                    <a:pt x="643" y="352"/>
                    <a:pt x="643" y="347"/>
                  </a:cubicBezTo>
                  <a:lnTo>
                    <a:pt x="643" y="278"/>
                  </a:lnTo>
                  <a:cubicBezTo>
                    <a:pt x="643" y="273"/>
                    <a:pt x="554" y="242"/>
                    <a:pt x="554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76"/>
            </a:p>
          </p:txBody>
        </p:sp>
      </p:grpSp>
      <p:grpSp>
        <p:nvGrpSpPr>
          <p:cNvPr id="10" name="Group 5">
            <a:extLst>
              <a:ext uri="{FF2B5EF4-FFF2-40B4-BE49-F238E27FC236}">
                <a16:creationId xmlns:a16="http://schemas.microsoft.com/office/drawing/2014/main" id="{29CC2C1D-4324-4D44-8803-43F22ACED2BC}"/>
              </a:ext>
            </a:extLst>
          </p:cNvPr>
          <p:cNvGrpSpPr/>
          <p:nvPr/>
        </p:nvGrpSpPr>
        <p:grpSpPr>
          <a:xfrm>
            <a:off x="7912036" y="2369784"/>
            <a:ext cx="937885" cy="802127"/>
            <a:chOff x="13402551" y="5511580"/>
            <a:chExt cx="1087631" cy="1087631"/>
          </a:xfrm>
        </p:grpSpPr>
        <p:grpSp>
          <p:nvGrpSpPr>
            <p:cNvPr id="11" name="Group 79">
              <a:extLst>
                <a:ext uri="{FF2B5EF4-FFF2-40B4-BE49-F238E27FC236}">
                  <a16:creationId xmlns:a16="http://schemas.microsoft.com/office/drawing/2014/main" id="{108D4456-40BE-4C92-A804-2A5F9ACC6B54}"/>
                </a:ext>
              </a:extLst>
            </p:cNvPr>
            <p:cNvGrpSpPr/>
            <p:nvPr/>
          </p:nvGrpSpPr>
          <p:grpSpPr>
            <a:xfrm>
              <a:off x="13402551" y="5511580"/>
              <a:ext cx="1087631" cy="1087631"/>
              <a:chOff x="912987" y="3985306"/>
              <a:chExt cx="1332461" cy="1332461"/>
            </a:xfrm>
          </p:grpSpPr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8EE7187C-9602-49AE-8AF8-7EBA4520210A}"/>
                  </a:ext>
                </a:extLst>
              </p:cNvPr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2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876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14" name="Oval 81">
                <a:extLst>
                  <a:ext uri="{FF2B5EF4-FFF2-40B4-BE49-F238E27FC236}">
                    <a16:creationId xmlns:a16="http://schemas.microsoft.com/office/drawing/2014/main" id="{93CC9B1A-0880-4E4E-9005-F19D69F010E0}"/>
                  </a:ext>
                </a:extLst>
              </p:cNvPr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2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876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15" name="Oval 82">
                <a:extLst>
                  <a:ext uri="{FF2B5EF4-FFF2-40B4-BE49-F238E27FC236}">
                    <a16:creationId xmlns:a16="http://schemas.microsoft.com/office/drawing/2014/main" id="{ADE2E880-D1CA-442C-9275-8E3967A24442}"/>
                  </a:ext>
                </a:extLst>
              </p:cNvPr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4500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12" name="Freeform 293">
              <a:extLst>
                <a:ext uri="{FF2B5EF4-FFF2-40B4-BE49-F238E27FC236}">
                  <a16:creationId xmlns:a16="http://schemas.microsoft.com/office/drawing/2014/main" id="{7E3729A7-133D-43C6-B9F5-9262ACEA42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65511" y="5919412"/>
              <a:ext cx="361711" cy="271966"/>
            </a:xfrm>
            <a:custGeom>
              <a:avLst/>
              <a:gdLst>
                <a:gd name="T0" fmla="*/ 631 w 694"/>
                <a:gd name="T1" fmla="*/ 255 h 521"/>
                <a:gd name="T2" fmla="*/ 63 w 694"/>
                <a:gd name="T3" fmla="*/ 255 h 521"/>
                <a:gd name="T4" fmla="*/ 0 w 694"/>
                <a:gd name="T5" fmla="*/ 191 h 521"/>
                <a:gd name="T6" fmla="*/ 694 w 694"/>
                <a:gd name="T7" fmla="*/ 192 h 521"/>
                <a:gd name="T8" fmla="*/ 631 w 694"/>
                <a:gd name="T9" fmla="*/ 255 h 521"/>
                <a:gd name="T10" fmla="*/ 348 w 694"/>
                <a:gd name="T11" fmla="*/ 435 h 521"/>
                <a:gd name="T12" fmla="*/ 390 w 694"/>
                <a:gd name="T13" fmla="*/ 478 h 521"/>
                <a:gd name="T14" fmla="*/ 347 w 694"/>
                <a:gd name="T15" fmla="*/ 521 h 521"/>
                <a:gd name="T16" fmla="*/ 305 w 694"/>
                <a:gd name="T17" fmla="*/ 478 h 521"/>
                <a:gd name="T18" fmla="*/ 348 w 694"/>
                <a:gd name="T19" fmla="*/ 435 h 521"/>
                <a:gd name="T20" fmla="*/ 505 w 694"/>
                <a:gd name="T21" fmla="*/ 381 h 521"/>
                <a:gd name="T22" fmla="*/ 442 w 694"/>
                <a:gd name="T23" fmla="*/ 444 h 521"/>
                <a:gd name="T24" fmla="*/ 252 w 694"/>
                <a:gd name="T25" fmla="*/ 444 h 521"/>
                <a:gd name="T26" fmla="*/ 189 w 694"/>
                <a:gd name="T27" fmla="*/ 381 h 521"/>
                <a:gd name="T28" fmla="*/ 505 w 694"/>
                <a:gd name="T29" fmla="*/ 381 h 521"/>
                <a:gd name="T30" fmla="*/ 599 w 694"/>
                <a:gd name="T31" fmla="*/ 286 h 521"/>
                <a:gd name="T32" fmla="*/ 536 w 694"/>
                <a:gd name="T33" fmla="*/ 349 h 521"/>
                <a:gd name="T34" fmla="*/ 157 w 694"/>
                <a:gd name="T35" fmla="*/ 349 h 521"/>
                <a:gd name="T36" fmla="*/ 94 w 694"/>
                <a:gd name="T37" fmla="*/ 286 h 521"/>
                <a:gd name="T38" fmla="*/ 599 w 694"/>
                <a:gd name="T39" fmla="*/ 286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4" h="521">
                  <a:moveTo>
                    <a:pt x="631" y="255"/>
                  </a:moveTo>
                  <a:cubicBezTo>
                    <a:pt x="474" y="98"/>
                    <a:pt x="220" y="98"/>
                    <a:pt x="63" y="255"/>
                  </a:cubicBezTo>
                  <a:lnTo>
                    <a:pt x="0" y="191"/>
                  </a:lnTo>
                  <a:cubicBezTo>
                    <a:pt x="191" y="0"/>
                    <a:pt x="502" y="0"/>
                    <a:pt x="694" y="192"/>
                  </a:cubicBezTo>
                  <a:lnTo>
                    <a:pt x="631" y="255"/>
                  </a:lnTo>
                  <a:close/>
                  <a:moveTo>
                    <a:pt x="348" y="435"/>
                  </a:moveTo>
                  <a:cubicBezTo>
                    <a:pt x="371" y="435"/>
                    <a:pt x="390" y="455"/>
                    <a:pt x="390" y="478"/>
                  </a:cubicBezTo>
                  <a:cubicBezTo>
                    <a:pt x="390" y="502"/>
                    <a:pt x="371" y="521"/>
                    <a:pt x="347" y="521"/>
                  </a:cubicBezTo>
                  <a:cubicBezTo>
                    <a:pt x="324" y="521"/>
                    <a:pt x="305" y="502"/>
                    <a:pt x="305" y="478"/>
                  </a:cubicBezTo>
                  <a:cubicBezTo>
                    <a:pt x="305" y="455"/>
                    <a:pt x="324" y="435"/>
                    <a:pt x="348" y="435"/>
                  </a:cubicBezTo>
                  <a:close/>
                  <a:moveTo>
                    <a:pt x="505" y="381"/>
                  </a:moveTo>
                  <a:lnTo>
                    <a:pt x="442" y="444"/>
                  </a:lnTo>
                  <a:cubicBezTo>
                    <a:pt x="389" y="392"/>
                    <a:pt x="304" y="392"/>
                    <a:pt x="252" y="444"/>
                  </a:cubicBezTo>
                  <a:lnTo>
                    <a:pt x="189" y="381"/>
                  </a:lnTo>
                  <a:cubicBezTo>
                    <a:pt x="276" y="294"/>
                    <a:pt x="418" y="294"/>
                    <a:pt x="505" y="381"/>
                  </a:cubicBezTo>
                  <a:close/>
                  <a:moveTo>
                    <a:pt x="599" y="286"/>
                  </a:moveTo>
                  <a:lnTo>
                    <a:pt x="536" y="349"/>
                  </a:lnTo>
                  <a:cubicBezTo>
                    <a:pt x="432" y="245"/>
                    <a:pt x="262" y="245"/>
                    <a:pt x="157" y="349"/>
                  </a:cubicBezTo>
                  <a:lnTo>
                    <a:pt x="94" y="286"/>
                  </a:lnTo>
                  <a:cubicBezTo>
                    <a:pt x="234" y="147"/>
                    <a:pt x="460" y="147"/>
                    <a:pt x="599" y="2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76"/>
            </a:p>
          </p:txBody>
        </p:sp>
      </p:grpSp>
      <p:grpSp>
        <p:nvGrpSpPr>
          <p:cNvPr id="16" name="Group 6">
            <a:extLst>
              <a:ext uri="{FF2B5EF4-FFF2-40B4-BE49-F238E27FC236}">
                <a16:creationId xmlns:a16="http://schemas.microsoft.com/office/drawing/2014/main" id="{091171BA-6BC0-4543-9F57-0619CAC6C185}"/>
              </a:ext>
            </a:extLst>
          </p:cNvPr>
          <p:cNvGrpSpPr/>
          <p:nvPr/>
        </p:nvGrpSpPr>
        <p:grpSpPr>
          <a:xfrm>
            <a:off x="6665842" y="3053973"/>
            <a:ext cx="848141" cy="876165"/>
            <a:chOff x="13402551" y="7332555"/>
            <a:chExt cx="1087631" cy="1087631"/>
          </a:xfrm>
        </p:grpSpPr>
        <p:grpSp>
          <p:nvGrpSpPr>
            <p:cNvPr id="17" name="Group 85">
              <a:extLst>
                <a:ext uri="{FF2B5EF4-FFF2-40B4-BE49-F238E27FC236}">
                  <a16:creationId xmlns:a16="http://schemas.microsoft.com/office/drawing/2014/main" id="{ED7D39FE-DB42-48F6-8312-0DA1D6545A54}"/>
                </a:ext>
              </a:extLst>
            </p:cNvPr>
            <p:cNvGrpSpPr/>
            <p:nvPr/>
          </p:nvGrpSpPr>
          <p:grpSpPr>
            <a:xfrm>
              <a:off x="13402551" y="7332555"/>
              <a:ext cx="1087631" cy="1087631"/>
              <a:chOff x="912987" y="3985306"/>
              <a:chExt cx="1332461" cy="1332461"/>
            </a:xfrm>
          </p:grpSpPr>
          <p:sp>
            <p:nvSpPr>
              <p:cNvPr id="19" name="Oval 86">
                <a:extLst>
                  <a:ext uri="{FF2B5EF4-FFF2-40B4-BE49-F238E27FC236}">
                    <a16:creationId xmlns:a16="http://schemas.microsoft.com/office/drawing/2014/main" id="{D4E97BA7-397C-4DF6-9396-A71803E46919}"/>
                  </a:ext>
                </a:extLst>
              </p:cNvPr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tx2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876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20" name="Oval 87">
                <a:extLst>
                  <a:ext uri="{FF2B5EF4-FFF2-40B4-BE49-F238E27FC236}">
                    <a16:creationId xmlns:a16="http://schemas.microsoft.com/office/drawing/2014/main" id="{4F6B1164-CD87-429C-BA0D-F37049F8EC95}"/>
                  </a:ext>
                </a:extLst>
              </p:cNvPr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tx2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876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21" name="Oval 88">
                <a:extLst>
                  <a:ext uri="{FF2B5EF4-FFF2-40B4-BE49-F238E27FC236}">
                    <a16:creationId xmlns:a16="http://schemas.microsoft.com/office/drawing/2014/main" id="{E476B4ED-7113-42CF-B084-BF7472CE50C6}"/>
                  </a:ext>
                </a:extLst>
              </p:cNvPr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4500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18" name="Freeform 207">
              <a:extLst>
                <a:ext uri="{FF2B5EF4-FFF2-40B4-BE49-F238E27FC236}">
                  <a16:creationId xmlns:a16="http://schemas.microsoft.com/office/drawing/2014/main" id="{B92B651E-F874-4FE9-9EF4-56508BB96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41006" y="7735588"/>
              <a:ext cx="210720" cy="281565"/>
            </a:xfrm>
            <a:custGeom>
              <a:avLst/>
              <a:gdLst>
                <a:gd name="T0" fmla="*/ 609 w 609"/>
                <a:gd name="T1" fmla="*/ 813 h 813"/>
                <a:gd name="T2" fmla="*/ 0 w 609"/>
                <a:gd name="T3" fmla="*/ 813 h 813"/>
                <a:gd name="T4" fmla="*/ 0 w 609"/>
                <a:gd name="T5" fmla="*/ 102 h 813"/>
                <a:gd name="T6" fmla="*/ 78 w 609"/>
                <a:gd name="T7" fmla="*/ 102 h 813"/>
                <a:gd name="T8" fmla="*/ 102 w 609"/>
                <a:gd name="T9" fmla="*/ 102 h 813"/>
                <a:gd name="T10" fmla="*/ 153 w 609"/>
                <a:gd name="T11" fmla="*/ 102 h 813"/>
                <a:gd name="T12" fmla="*/ 153 w 609"/>
                <a:gd name="T13" fmla="*/ 51 h 813"/>
                <a:gd name="T14" fmla="*/ 232 w 609"/>
                <a:gd name="T15" fmla="*/ 51 h 813"/>
                <a:gd name="T16" fmla="*/ 304 w 609"/>
                <a:gd name="T17" fmla="*/ 0 h 813"/>
                <a:gd name="T18" fmla="*/ 376 w 609"/>
                <a:gd name="T19" fmla="*/ 51 h 813"/>
                <a:gd name="T20" fmla="*/ 456 w 609"/>
                <a:gd name="T21" fmla="*/ 51 h 813"/>
                <a:gd name="T22" fmla="*/ 456 w 609"/>
                <a:gd name="T23" fmla="*/ 102 h 813"/>
                <a:gd name="T24" fmla="*/ 506 w 609"/>
                <a:gd name="T25" fmla="*/ 102 h 813"/>
                <a:gd name="T26" fmla="*/ 525 w 609"/>
                <a:gd name="T27" fmla="*/ 102 h 813"/>
                <a:gd name="T28" fmla="*/ 609 w 609"/>
                <a:gd name="T29" fmla="*/ 102 h 813"/>
                <a:gd name="T30" fmla="*/ 609 w 609"/>
                <a:gd name="T31" fmla="*/ 813 h 813"/>
                <a:gd name="T32" fmla="*/ 456 w 609"/>
                <a:gd name="T33" fmla="*/ 357 h 813"/>
                <a:gd name="T34" fmla="*/ 152 w 609"/>
                <a:gd name="T35" fmla="*/ 357 h 813"/>
                <a:gd name="T36" fmla="*/ 152 w 609"/>
                <a:gd name="T37" fmla="*/ 307 h 813"/>
                <a:gd name="T38" fmla="*/ 456 w 609"/>
                <a:gd name="T39" fmla="*/ 307 h 813"/>
                <a:gd name="T40" fmla="*/ 456 w 609"/>
                <a:gd name="T41" fmla="*/ 357 h 813"/>
                <a:gd name="T42" fmla="*/ 456 w 609"/>
                <a:gd name="T43" fmla="*/ 153 h 813"/>
                <a:gd name="T44" fmla="*/ 456 w 609"/>
                <a:gd name="T45" fmla="*/ 204 h 813"/>
                <a:gd name="T46" fmla="*/ 153 w 609"/>
                <a:gd name="T47" fmla="*/ 204 h 813"/>
                <a:gd name="T48" fmla="*/ 153 w 609"/>
                <a:gd name="T49" fmla="*/ 153 h 813"/>
                <a:gd name="T50" fmla="*/ 102 w 609"/>
                <a:gd name="T51" fmla="*/ 153 h 813"/>
                <a:gd name="T52" fmla="*/ 102 w 609"/>
                <a:gd name="T53" fmla="*/ 153 h 813"/>
                <a:gd name="T54" fmla="*/ 51 w 609"/>
                <a:gd name="T55" fmla="*/ 153 h 813"/>
                <a:gd name="T56" fmla="*/ 51 w 609"/>
                <a:gd name="T57" fmla="*/ 762 h 813"/>
                <a:gd name="T58" fmla="*/ 558 w 609"/>
                <a:gd name="T59" fmla="*/ 762 h 813"/>
                <a:gd name="T60" fmla="*/ 558 w 609"/>
                <a:gd name="T61" fmla="*/ 153 h 813"/>
                <a:gd name="T62" fmla="*/ 506 w 609"/>
                <a:gd name="T63" fmla="*/ 153 h 813"/>
                <a:gd name="T64" fmla="*/ 506 w 609"/>
                <a:gd name="T65" fmla="*/ 153 h 813"/>
                <a:gd name="T66" fmla="*/ 456 w 609"/>
                <a:gd name="T67" fmla="*/ 153 h 813"/>
                <a:gd name="T68" fmla="*/ 456 w 609"/>
                <a:gd name="T69" fmla="*/ 660 h 813"/>
                <a:gd name="T70" fmla="*/ 152 w 609"/>
                <a:gd name="T71" fmla="*/ 660 h 813"/>
                <a:gd name="T72" fmla="*/ 152 w 609"/>
                <a:gd name="T73" fmla="*/ 610 h 813"/>
                <a:gd name="T74" fmla="*/ 456 w 609"/>
                <a:gd name="T75" fmla="*/ 610 h 813"/>
                <a:gd name="T76" fmla="*/ 456 w 609"/>
                <a:gd name="T77" fmla="*/ 660 h 813"/>
                <a:gd name="T78" fmla="*/ 456 w 609"/>
                <a:gd name="T79" fmla="*/ 559 h 813"/>
                <a:gd name="T80" fmla="*/ 152 w 609"/>
                <a:gd name="T81" fmla="*/ 559 h 813"/>
                <a:gd name="T82" fmla="*/ 152 w 609"/>
                <a:gd name="T83" fmla="*/ 508 h 813"/>
                <a:gd name="T84" fmla="*/ 456 w 609"/>
                <a:gd name="T85" fmla="*/ 508 h 813"/>
                <a:gd name="T86" fmla="*/ 456 w 609"/>
                <a:gd name="T87" fmla="*/ 559 h 813"/>
                <a:gd name="T88" fmla="*/ 456 w 609"/>
                <a:gd name="T89" fmla="*/ 457 h 813"/>
                <a:gd name="T90" fmla="*/ 152 w 609"/>
                <a:gd name="T91" fmla="*/ 457 h 813"/>
                <a:gd name="T92" fmla="*/ 152 w 609"/>
                <a:gd name="T93" fmla="*/ 407 h 813"/>
                <a:gd name="T94" fmla="*/ 456 w 609"/>
                <a:gd name="T95" fmla="*/ 407 h 813"/>
                <a:gd name="T96" fmla="*/ 456 w 609"/>
                <a:gd name="T97" fmla="*/ 457 h 813"/>
                <a:gd name="T98" fmla="*/ 204 w 609"/>
                <a:gd name="T99" fmla="*/ 153 h 813"/>
                <a:gd name="T100" fmla="*/ 405 w 609"/>
                <a:gd name="T101" fmla="*/ 153 h 813"/>
                <a:gd name="T102" fmla="*/ 405 w 609"/>
                <a:gd name="T103" fmla="*/ 102 h 813"/>
                <a:gd name="T104" fmla="*/ 330 w 609"/>
                <a:gd name="T105" fmla="*/ 102 h 813"/>
                <a:gd name="T106" fmla="*/ 330 w 609"/>
                <a:gd name="T107" fmla="*/ 77 h 813"/>
                <a:gd name="T108" fmla="*/ 304 w 609"/>
                <a:gd name="T109" fmla="*/ 51 h 813"/>
                <a:gd name="T110" fmla="*/ 279 w 609"/>
                <a:gd name="T111" fmla="*/ 77 h 813"/>
                <a:gd name="T112" fmla="*/ 279 w 609"/>
                <a:gd name="T113" fmla="*/ 102 h 813"/>
                <a:gd name="T114" fmla="*/ 204 w 609"/>
                <a:gd name="T115" fmla="*/ 102 h 813"/>
                <a:gd name="T116" fmla="*/ 204 w 609"/>
                <a:gd name="T117" fmla="*/ 153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9" h="813">
                  <a:moveTo>
                    <a:pt x="609" y="813"/>
                  </a:moveTo>
                  <a:lnTo>
                    <a:pt x="0" y="813"/>
                  </a:lnTo>
                  <a:lnTo>
                    <a:pt x="0" y="102"/>
                  </a:lnTo>
                  <a:lnTo>
                    <a:pt x="78" y="102"/>
                  </a:lnTo>
                  <a:lnTo>
                    <a:pt x="102" y="102"/>
                  </a:lnTo>
                  <a:lnTo>
                    <a:pt x="153" y="102"/>
                  </a:lnTo>
                  <a:lnTo>
                    <a:pt x="153" y="51"/>
                  </a:lnTo>
                  <a:lnTo>
                    <a:pt x="232" y="51"/>
                  </a:lnTo>
                  <a:cubicBezTo>
                    <a:pt x="243" y="22"/>
                    <a:pt x="271" y="0"/>
                    <a:pt x="304" y="0"/>
                  </a:cubicBezTo>
                  <a:cubicBezTo>
                    <a:pt x="337" y="0"/>
                    <a:pt x="366" y="22"/>
                    <a:pt x="376" y="51"/>
                  </a:cubicBezTo>
                  <a:lnTo>
                    <a:pt x="456" y="51"/>
                  </a:lnTo>
                  <a:lnTo>
                    <a:pt x="456" y="102"/>
                  </a:lnTo>
                  <a:lnTo>
                    <a:pt x="506" y="102"/>
                  </a:lnTo>
                  <a:lnTo>
                    <a:pt x="525" y="102"/>
                  </a:lnTo>
                  <a:lnTo>
                    <a:pt x="609" y="102"/>
                  </a:lnTo>
                  <a:lnTo>
                    <a:pt x="609" y="813"/>
                  </a:lnTo>
                  <a:close/>
                  <a:moveTo>
                    <a:pt x="456" y="357"/>
                  </a:moveTo>
                  <a:lnTo>
                    <a:pt x="152" y="357"/>
                  </a:lnTo>
                  <a:lnTo>
                    <a:pt x="152" y="307"/>
                  </a:lnTo>
                  <a:lnTo>
                    <a:pt x="456" y="307"/>
                  </a:lnTo>
                  <a:lnTo>
                    <a:pt x="456" y="357"/>
                  </a:lnTo>
                  <a:close/>
                  <a:moveTo>
                    <a:pt x="456" y="153"/>
                  </a:moveTo>
                  <a:lnTo>
                    <a:pt x="456" y="204"/>
                  </a:lnTo>
                  <a:lnTo>
                    <a:pt x="153" y="204"/>
                  </a:lnTo>
                  <a:lnTo>
                    <a:pt x="153" y="153"/>
                  </a:lnTo>
                  <a:lnTo>
                    <a:pt x="102" y="153"/>
                  </a:lnTo>
                  <a:lnTo>
                    <a:pt x="102" y="153"/>
                  </a:lnTo>
                  <a:lnTo>
                    <a:pt x="51" y="153"/>
                  </a:lnTo>
                  <a:lnTo>
                    <a:pt x="51" y="762"/>
                  </a:lnTo>
                  <a:lnTo>
                    <a:pt x="558" y="762"/>
                  </a:lnTo>
                  <a:lnTo>
                    <a:pt x="558" y="153"/>
                  </a:lnTo>
                  <a:lnTo>
                    <a:pt x="506" y="153"/>
                  </a:lnTo>
                  <a:lnTo>
                    <a:pt x="506" y="153"/>
                  </a:lnTo>
                  <a:lnTo>
                    <a:pt x="456" y="153"/>
                  </a:lnTo>
                  <a:close/>
                  <a:moveTo>
                    <a:pt x="456" y="660"/>
                  </a:moveTo>
                  <a:lnTo>
                    <a:pt x="152" y="660"/>
                  </a:lnTo>
                  <a:lnTo>
                    <a:pt x="152" y="610"/>
                  </a:lnTo>
                  <a:lnTo>
                    <a:pt x="456" y="610"/>
                  </a:lnTo>
                  <a:lnTo>
                    <a:pt x="456" y="660"/>
                  </a:lnTo>
                  <a:close/>
                  <a:moveTo>
                    <a:pt x="456" y="559"/>
                  </a:moveTo>
                  <a:lnTo>
                    <a:pt x="152" y="559"/>
                  </a:lnTo>
                  <a:lnTo>
                    <a:pt x="152" y="508"/>
                  </a:lnTo>
                  <a:lnTo>
                    <a:pt x="456" y="508"/>
                  </a:lnTo>
                  <a:lnTo>
                    <a:pt x="456" y="559"/>
                  </a:lnTo>
                  <a:close/>
                  <a:moveTo>
                    <a:pt x="456" y="457"/>
                  </a:moveTo>
                  <a:lnTo>
                    <a:pt x="152" y="457"/>
                  </a:lnTo>
                  <a:lnTo>
                    <a:pt x="152" y="407"/>
                  </a:lnTo>
                  <a:lnTo>
                    <a:pt x="456" y="407"/>
                  </a:lnTo>
                  <a:lnTo>
                    <a:pt x="456" y="457"/>
                  </a:lnTo>
                  <a:close/>
                  <a:moveTo>
                    <a:pt x="204" y="153"/>
                  </a:moveTo>
                  <a:lnTo>
                    <a:pt x="405" y="153"/>
                  </a:lnTo>
                  <a:lnTo>
                    <a:pt x="405" y="102"/>
                  </a:lnTo>
                  <a:lnTo>
                    <a:pt x="330" y="102"/>
                  </a:lnTo>
                  <a:lnTo>
                    <a:pt x="330" y="77"/>
                  </a:lnTo>
                  <a:cubicBezTo>
                    <a:pt x="330" y="63"/>
                    <a:pt x="318" y="51"/>
                    <a:pt x="304" y="51"/>
                  </a:cubicBezTo>
                  <a:cubicBezTo>
                    <a:pt x="290" y="51"/>
                    <a:pt x="279" y="63"/>
                    <a:pt x="279" y="77"/>
                  </a:cubicBezTo>
                  <a:lnTo>
                    <a:pt x="279" y="102"/>
                  </a:lnTo>
                  <a:lnTo>
                    <a:pt x="204" y="102"/>
                  </a:lnTo>
                  <a:lnTo>
                    <a:pt x="204" y="1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76"/>
            </a:p>
          </p:txBody>
        </p:sp>
      </p:grpSp>
      <p:grpSp>
        <p:nvGrpSpPr>
          <p:cNvPr id="22" name="Group 3">
            <a:extLst>
              <a:ext uri="{FF2B5EF4-FFF2-40B4-BE49-F238E27FC236}">
                <a16:creationId xmlns:a16="http://schemas.microsoft.com/office/drawing/2014/main" id="{15B9FE7B-BB63-4505-8522-B85B658E5BFF}"/>
              </a:ext>
            </a:extLst>
          </p:cNvPr>
          <p:cNvGrpSpPr/>
          <p:nvPr/>
        </p:nvGrpSpPr>
        <p:grpSpPr>
          <a:xfrm>
            <a:off x="7598017" y="4353332"/>
            <a:ext cx="848911" cy="899271"/>
            <a:chOff x="8419933" y="7328869"/>
            <a:chExt cx="1087631" cy="1087631"/>
          </a:xfrm>
        </p:grpSpPr>
        <p:grpSp>
          <p:nvGrpSpPr>
            <p:cNvPr id="23" name="Group 67">
              <a:extLst>
                <a:ext uri="{FF2B5EF4-FFF2-40B4-BE49-F238E27FC236}">
                  <a16:creationId xmlns:a16="http://schemas.microsoft.com/office/drawing/2014/main" id="{7E380696-B40F-4DA7-A59D-091F252088F4}"/>
                </a:ext>
              </a:extLst>
            </p:cNvPr>
            <p:cNvGrpSpPr/>
            <p:nvPr/>
          </p:nvGrpSpPr>
          <p:grpSpPr>
            <a:xfrm>
              <a:off x="8419933" y="7328869"/>
              <a:ext cx="1087631" cy="1087631"/>
              <a:chOff x="912987" y="3985306"/>
              <a:chExt cx="1332461" cy="1332461"/>
            </a:xfrm>
          </p:grpSpPr>
          <p:sp>
            <p:nvSpPr>
              <p:cNvPr id="25" name="Oval 68">
                <a:extLst>
                  <a:ext uri="{FF2B5EF4-FFF2-40B4-BE49-F238E27FC236}">
                    <a16:creationId xmlns:a16="http://schemas.microsoft.com/office/drawing/2014/main" id="{1695246F-FD78-4BF6-A8C0-9ED302C76096}"/>
                  </a:ext>
                </a:extLst>
              </p:cNvPr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4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876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26" name="Oval 69">
                <a:extLst>
                  <a:ext uri="{FF2B5EF4-FFF2-40B4-BE49-F238E27FC236}">
                    <a16:creationId xmlns:a16="http://schemas.microsoft.com/office/drawing/2014/main" id="{25A52AE0-6F7F-421B-B7DB-FA054BA9F8B8}"/>
                  </a:ext>
                </a:extLst>
              </p:cNvPr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4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876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27" name="Oval 70">
                <a:extLst>
                  <a:ext uri="{FF2B5EF4-FFF2-40B4-BE49-F238E27FC236}">
                    <a16:creationId xmlns:a16="http://schemas.microsoft.com/office/drawing/2014/main" id="{C81FBE0D-9632-4063-8CAD-6DFA66FEC535}"/>
                  </a:ext>
                </a:extLst>
              </p:cNvPr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4500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24" name="Freeform 360">
              <a:extLst>
                <a:ext uri="{FF2B5EF4-FFF2-40B4-BE49-F238E27FC236}">
                  <a16:creationId xmlns:a16="http://schemas.microsoft.com/office/drawing/2014/main" id="{F18B2556-7E9B-4DE5-BDF7-664E3E95CE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22257" y="7748519"/>
              <a:ext cx="282982" cy="248331"/>
            </a:xfrm>
            <a:custGeom>
              <a:avLst/>
              <a:gdLst>
                <a:gd name="T0" fmla="*/ 50 w 772"/>
                <a:gd name="T1" fmla="*/ 461 h 676"/>
                <a:gd name="T2" fmla="*/ 51 w 772"/>
                <a:gd name="T3" fmla="*/ 461 h 676"/>
                <a:gd name="T4" fmla="*/ 386 w 772"/>
                <a:gd name="T5" fmla="*/ 600 h 676"/>
                <a:gd name="T6" fmla="*/ 722 w 772"/>
                <a:gd name="T7" fmla="*/ 461 h 676"/>
                <a:gd name="T8" fmla="*/ 736 w 772"/>
                <a:gd name="T9" fmla="*/ 459 h 676"/>
                <a:gd name="T10" fmla="*/ 750 w 772"/>
                <a:gd name="T11" fmla="*/ 528 h 676"/>
                <a:gd name="T12" fmla="*/ 400 w 772"/>
                <a:gd name="T13" fmla="*/ 673 h 676"/>
                <a:gd name="T14" fmla="*/ 400 w 772"/>
                <a:gd name="T15" fmla="*/ 673 h 676"/>
                <a:gd name="T16" fmla="*/ 372 w 772"/>
                <a:gd name="T17" fmla="*/ 673 h 676"/>
                <a:gd name="T18" fmla="*/ 372 w 772"/>
                <a:gd name="T19" fmla="*/ 673 h 676"/>
                <a:gd name="T20" fmla="*/ 23 w 772"/>
                <a:gd name="T21" fmla="*/ 528 h 676"/>
                <a:gd name="T22" fmla="*/ 37 w 772"/>
                <a:gd name="T23" fmla="*/ 459 h 676"/>
                <a:gd name="T24" fmla="*/ 750 w 772"/>
                <a:gd name="T25" fmla="*/ 215 h 676"/>
                <a:gd name="T26" fmla="*/ 400 w 772"/>
                <a:gd name="T27" fmla="*/ 359 h 676"/>
                <a:gd name="T28" fmla="*/ 386 w 772"/>
                <a:gd name="T29" fmla="*/ 362 h 676"/>
                <a:gd name="T30" fmla="*/ 372 w 772"/>
                <a:gd name="T31" fmla="*/ 359 h 676"/>
                <a:gd name="T32" fmla="*/ 372 w 772"/>
                <a:gd name="T33" fmla="*/ 359 h 676"/>
                <a:gd name="T34" fmla="*/ 0 w 772"/>
                <a:gd name="T35" fmla="*/ 181 h 676"/>
                <a:gd name="T36" fmla="*/ 23 w 772"/>
                <a:gd name="T37" fmla="*/ 148 h 676"/>
                <a:gd name="T38" fmla="*/ 372 w 772"/>
                <a:gd name="T39" fmla="*/ 3 h 676"/>
                <a:gd name="T40" fmla="*/ 386 w 772"/>
                <a:gd name="T41" fmla="*/ 0 h 676"/>
                <a:gd name="T42" fmla="*/ 400 w 772"/>
                <a:gd name="T43" fmla="*/ 3 h 676"/>
                <a:gd name="T44" fmla="*/ 400 w 772"/>
                <a:gd name="T45" fmla="*/ 3 h 676"/>
                <a:gd name="T46" fmla="*/ 772 w 772"/>
                <a:gd name="T47" fmla="*/ 181 h 676"/>
                <a:gd name="T48" fmla="*/ 750 w 772"/>
                <a:gd name="T49" fmla="*/ 371 h 676"/>
                <a:gd name="T50" fmla="*/ 400 w 772"/>
                <a:gd name="T51" fmla="*/ 516 h 676"/>
                <a:gd name="T52" fmla="*/ 400 w 772"/>
                <a:gd name="T53" fmla="*/ 516 h 676"/>
                <a:gd name="T54" fmla="*/ 372 w 772"/>
                <a:gd name="T55" fmla="*/ 516 h 676"/>
                <a:gd name="T56" fmla="*/ 372 w 772"/>
                <a:gd name="T57" fmla="*/ 516 h 676"/>
                <a:gd name="T58" fmla="*/ 23 w 772"/>
                <a:gd name="T59" fmla="*/ 371 h 676"/>
                <a:gd name="T60" fmla="*/ 37 w 772"/>
                <a:gd name="T61" fmla="*/ 302 h 676"/>
                <a:gd name="T62" fmla="*/ 50 w 772"/>
                <a:gd name="T63" fmla="*/ 305 h 676"/>
                <a:gd name="T64" fmla="*/ 51 w 772"/>
                <a:gd name="T65" fmla="*/ 305 h 676"/>
                <a:gd name="T66" fmla="*/ 722 w 772"/>
                <a:gd name="T67" fmla="*/ 305 h 676"/>
                <a:gd name="T68" fmla="*/ 722 w 772"/>
                <a:gd name="T69" fmla="*/ 305 h 676"/>
                <a:gd name="T70" fmla="*/ 772 w 772"/>
                <a:gd name="T71" fmla="*/ 338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2" h="676">
                  <a:moveTo>
                    <a:pt x="37" y="459"/>
                  </a:moveTo>
                  <a:cubicBezTo>
                    <a:pt x="42" y="459"/>
                    <a:pt x="46" y="460"/>
                    <a:pt x="50" y="461"/>
                  </a:cubicBezTo>
                  <a:lnTo>
                    <a:pt x="50" y="461"/>
                  </a:lnTo>
                  <a:lnTo>
                    <a:pt x="51" y="461"/>
                  </a:lnTo>
                  <a:cubicBezTo>
                    <a:pt x="51" y="462"/>
                    <a:pt x="51" y="462"/>
                    <a:pt x="51" y="462"/>
                  </a:cubicBezTo>
                  <a:lnTo>
                    <a:pt x="386" y="600"/>
                  </a:lnTo>
                  <a:lnTo>
                    <a:pt x="722" y="462"/>
                  </a:lnTo>
                  <a:cubicBezTo>
                    <a:pt x="722" y="462"/>
                    <a:pt x="722" y="462"/>
                    <a:pt x="722" y="461"/>
                  </a:cubicBezTo>
                  <a:lnTo>
                    <a:pt x="722" y="461"/>
                  </a:lnTo>
                  <a:cubicBezTo>
                    <a:pt x="726" y="460"/>
                    <a:pt x="731" y="459"/>
                    <a:pt x="736" y="459"/>
                  </a:cubicBezTo>
                  <a:cubicBezTo>
                    <a:pt x="756" y="459"/>
                    <a:pt x="772" y="475"/>
                    <a:pt x="772" y="495"/>
                  </a:cubicBezTo>
                  <a:cubicBezTo>
                    <a:pt x="772" y="510"/>
                    <a:pt x="763" y="523"/>
                    <a:pt x="750" y="528"/>
                  </a:cubicBezTo>
                  <a:lnTo>
                    <a:pt x="750" y="528"/>
                  </a:lnTo>
                  <a:lnTo>
                    <a:pt x="400" y="673"/>
                  </a:lnTo>
                  <a:cubicBezTo>
                    <a:pt x="400" y="673"/>
                    <a:pt x="400" y="673"/>
                    <a:pt x="400" y="673"/>
                  </a:cubicBezTo>
                  <a:lnTo>
                    <a:pt x="400" y="673"/>
                  </a:lnTo>
                  <a:cubicBezTo>
                    <a:pt x="396" y="675"/>
                    <a:pt x="391" y="676"/>
                    <a:pt x="386" y="676"/>
                  </a:cubicBezTo>
                  <a:cubicBezTo>
                    <a:pt x="381" y="676"/>
                    <a:pt x="377" y="675"/>
                    <a:pt x="372" y="673"/>
                  </a:cubicBezTo>
                  <a:lnTo>
                    <a:pt x="372" y="673"/>
                  </a:lnTo>
                  <a:lnTo>
                    <a:pt x="372" y="673"/>
                  </a:lnTo>
                  <a:cubicBezTo>
                    <a:pt x="372" y="673"/>
                    <a:pt x="372" y="673"/>
                    <a:pt x="372" y="673"/>
                  </a:cubicBezTo>
                  <a:lnTo>
                    <a:pt x="23" y="528"/>
                  </a:lnTo>
                  <a:cubicBezTo>
                    <a:pt x="10" y="523"/>
                    <a:pt x="0" y="510"/>
                    <a:pt x="0" y="495"/>
                  </a:cubicBezTo>
                  <a:cubicBezTo>
                    <a:pt x="0" y="475"/>
                    <a:pt x="17" y="459"/>
                    <a:pt x="37" y="459"/>
                  </a:cubicBezTo>
                  <a:close/>
                  <a:moveTo>
                    <a:pt x="750" y="215"/>
                  </a:moveTo>
                  <a:lnTo>
                    <a:pt x="750" y="215"/>
                  </a:lnTo>
                  <a:lnTo>
                    <a:pt x="400" y="359"/>
                  </a:lnTo>
                  <a:cubicBezTo>
                    <a:pt x="400" y="359"/>
                    <a:pt x="400" y="359"/>
                    <a:pt x="400" y="359"/>
                  </a:cubicBezTo>
                  <a:lnTo>
                    <a:pt x="400" y="359"/>
                  </a:lnTo>
                  <a:cubicBezTo>
                    <a:pt x="396" y="361"/>
                    <a:pt x="391" y="362"/>
                    <a:pt x="386" y="362"/>
                  </a:cubicBezTo>
                  <a:cubicBezTo>
                    <a:pt x="381" y="362"/>
                    <a:pt x="377" y="361"/>
                    <a:pt x="372" y="359"/>
                  </a:cubicBezTo>
                  <a:lnTo>
                    <a:pt x="372" y="359"/>
                  </a:lnTo>
                  <a:lnTo>
                    <a:pt x="372" y="359"/>
                  </a:lnTo>
                  <a:cubicBezTo>
                    <a:pt x="372" y="359"/>
                    <a:pt x="372" y="359"/>
                    <a:pt x="372" y="359"/>
                  </a:cubicBezTo>
                  <a:lnTo>
                    <a:pt x="23" y="215"/>
                  </a:lnTo>
                  <a:cubicBezTo>
                    <a:pt x="10" y="209"/>
                    <a:pt x="0" y="196"/>
                    <a:pt x="0" y="181"/>
                  </a:cubicBezTo>
                  <a:cubicBezTo>
                    <a:pt x="0" y="166"/>
                    <a:pt x="10" y="153"/>
                    <a:pt x="23" y="148"/>
                  </a:cubicBezTo>
                  <a:lnTo>
                    <a:pt x="23" y="148"/>
                  </a:lnTo>
                  <a:lnTo>
                    <a:pt x="372" y="3"/>
                  </a:lnTo>
                  <a:cubicBezTo>
                    <a:pt x="372" y="3"/>
                    <a:pt x="372" y="3"/>
                    <a:pt x="372" y="3"/>
                  </a:cubicBezTo>
                  <a:lnTo>
                    <a:pt x="372" y="3"/>
                  </a:lnTo>
                  <a:cubicBezTo>
                    <a:pt x="377" y="1"/>
                    <a:pt x="381" y="0"/>
                    <a:pt x="386" y="0"/>
                  </a:cubicBezTo>
                  <a:cubicBezTo>
                    <a:pt x="391" y="0"/>
                    <a:pt x="396" y="1"/>
                    <a:pt x="400" y="3"/>
                  </a:cubicBezTo>
                  <a:lnTo>
                    <a:pt x="400" y="3"/>
                  </a:lnTo>
                  <a:lnTo>
                    <a:pt x="400" y="3"/>
                  </a:lnTo>
                  <a:cubicBezTo>
                    <a:pt x="400" y="3"/>
                    <a:pt x="400" y="3"/>
                    <a:pt x="400" y="3"/>
                  </a:cubicBezTo>
                  <a:lnTo>
                    <a:pt x="750" y="148"/>
                  </a:lnTo>
                  <a:cubicBezTo>
                    <a:pt x="763" y="153"/>
                    <a:pt x="772" y="166"/>
                    <a:pt x="772" y="181"/>
                  </a:cubicBezTo>
                  <a:cubicBezTo>
                    <a:pt x="772" y="196"/>
                    <a:pt x="763" y="209"/>
                    <a:pt x="750" y="215"/>
                  </a:cubicBezTo>
                  <a:close/>
                  <a:moveTo>
                    <a:pt x="750" y="371"/>
                  </a:moveTo>
                  <a:lnTo>
                    <a:pt x="750" y="371"/>
                  </a:lnTo>
                  <a:lnTo>
                    <a:pt x="400" y="516"/>
                  </a:lnTo>
                  <a:cubicBezTo>
                    <a:pt x="400" y="516"/>
                    <a:pt x="400" y="516"/>
                    <a:pt x="400" y="516"/>
                  </a:cubicBezTo>
                  <a:lnTo>
                    <a:pt x="400" y="516"/>
                  </a:lnTo>
                  <a:cubicBezTo>
                    <a:pt x="396" y="518"/>
                    <a:pt x="391" y="519"/>
                    <a:pt x="386" y="519"/>
                  </a:cubicBezTo>
                  <a:cubicBezTo>
                    <a:pt x="381" y="519"/>
                    <a:pt x="377" y="518"/>
                    <a:pt x="372" y="516"/>
                  </a:cubicBezTo>
                  <a:lnTo>
                    <a:pt x="372" y="516"/>
                  </a:lnTo>
                  <a:lnTo>
                    <a:pt x="372" y="516"/>
                  </a:lnTo>
                  <a:cubicBezTo>
                    <a:pt x="372" y="516"/>
                    <a:pt x="372" y="516"/>
                    <a:pt x="372" y="516"/>
                  </a:cubicBezTo>
                  <a:lnTo>
                    <a:pt x="23" y="371"/>
                  </a:lnTo>
                  <a:cubicBezTo>
                    <a:pt x="10" y="366"/>
                    <a:pt x="0" y="353"/>
                    <a:pt x="0" y="338"/>
                  </a:cubicBezTo>
                  <a:cubicBezTo>
                    <a:pt x="0" y="318"/>
                    <a:pt x="17" y="302"/>
                    <a:pt x="37" y="302"/>
                  </a:cubicBezTo>
                  <a:cubicBezTo>
                    <a:pt x="42" y="302"/>
                    <a:pt x="46" y="303"/>
                    <a:pt x="50" y="305"/>
                  </a:cubicBezTo>
                  <a:lnTo>
                    <a:pt x="50" y="305"/>
                  </a:lnTo>
                  <a:lnTo>
                    <a:pt x="51" y="305"/>
                  </a:lnTo>
                  <a:cubicBezTo>
                    <a:pt x="51" y="305"/>
                    <a:pt x="51" y="305"/>
                    <a:pt x="51" y="305"/>
                  </a:cubicBezTo>
                  <a:lnTo>
                    <a:pt x="386" y="444"/>
                  </a:lnTo>
                  <a:lnTo>
                    <a:pt x="722" y="305"/>
                  </a:lnTo>
                  <a:cubicBezTo>
                    <a:pt x="722" y="305"/>
                    <a:pt x="722" y="305"/>
                    <a:pt x="722" y="305"/>
                  </a:cubicBezTo>
                  <a:lnTo>
                    <a:pt x="722" y="305"/>
                  </a:lnTo>
                  <a:cubicBezTo>
                    <a:pt x="726" y="303"/>
                    <a:pt x="731" y="302"/>
                    <a:pt x="736" y="302"/>
                  </a:cubicBezTo>
                  <a:cubicBezTo>
                    <a:pt x="756" y="302"/>
                    <a:pt x="772" y="318"/>
                    <a:pt x="772" y="338"/>
                  </a:cubicBezTo>
                  <a:cubicBezTo>
                    <a:pt x="772" y="353"/>
                    <a:pt x="763" y="366"/>
                    <a:pt x="750" y="3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76"/>
            </a:p>
          </p:txBody>
        </p:sp>
      </p:grpSp>
      <p:grpSp>
        <p:nvGrpSpPr>
          <p:cNvPr id="28" name="Group 2">
            <a:extLst>
              <a:ext uri="{FF2B5EF4-FFF2-40B4-BE49-F238E27FC236}">
                <a16:creationId xmlns:a16="http://schemas.microsoft.com/office/drawing/2014/main" id="{66DAF0BB-F5A0-4760-B901-716B58105BC1}"/>
              </a:ext>
            </a:extLst>
          </p:cNvPr>
          <p:cNvGrpSpPr/>
          <p:nvPr/>
        </p:nvGrpSpPr>
        <p:grpSpPr>
          <a:xfrm>
            <a:off x="6798636" y="5459981"/>
            <a:ext cx="954158" cy="899271"/>
            <a:chOff x="8419933" y="5507894"/>
            <a:chExt cx="1087631" cy="1087631"/>
          </a:xfrm>
        </p:grpSpPr>
        <p:grpSp>
          <p:nvGrpSpPr>
            <p:cNvPr id="29" name="Group 61">
              <a:extLst>
                <a:ext uri="{FF2B5EF4-FFF2-40B4-BE49-F238E27FC236}">
                  <a16:creationId xmlns:a16="http://schemas.microsoft.com/office/drawing/2014/main" id="{FBC579DF-2DEB-4958-A199-489211AFF696}"/>
                </a:ext>
              </a:extLst>
            </p:cNvPr>
            <p:cNvGrpSpPr/>
            <p:nvPr/>
          </p:nvGrpSpPr>
          <p:grpSpPr>
            <a:xfrm>
              <a:off x="8419933" y="5507894"/>
              <a:ext cx="1087631" cy="1087631"/>
              <a:chOff x="912987" y="3985306"/>
              <a:chExt cx="1332461" cy="1332461"/>
            </a:xfrm>
          </p:grpSpPr>
          <p:sp>
            <p:nvSpPr>
              <p:cNvPr id="31" name="Oval 62">
                <a:extLst>
                  <a:ext uri="{FF2B5EF4-FFF2-40B4-BE49-F238E27FC236}">
                    <a16:creationId xmlns:a16="http://schemas.microsoft.com/office/drawing/2014/main" id="{AD41790E-A08B-48B5-8BC9-08AF20A1F469}"/>
                  </a:ext>
                </a:extLst>
              </p:cNvPr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5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876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32" name="Oval 63">
                <a:extLst>
                  <a:ext uri="{FF2B5EF4-FFF2-40B4-BE49-F238E27FC236}">
                    <a16:creationId xmlns:a16="http://schemas.microsoft.com/office/drawing/2014/main" id="{7F885DAE-C597-40E4-A480-C667FDAB8FF2}"/>
                  </a:ext>
                </a:extLst>
              </p:cNvPr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5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876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33" name="Oval 64">
                <a:extLst>
                  <a:ext uri="{FF2B5EF4-FFF2-40B4-BE49-F238E27FC236}">
                    <a16:creationId xmlns:a16="http://schemas.microsoft.com/office/drawing/2014/main" id="{29B64704-7B7F-4E04-A310-C5F6578BFA01}"/>
                  </a:ext>
                </a:extLst>
              </p:cNvPr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4500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30" name="Freeform 93">
              <a:extLst>
                <a:ext uri="{FF2B5EF4-FFF2-40B4-BE49-F238E27FC236}">
                  <a16:creationId xmlns:a16="http://schemas.microsoft.com/office/drawing/2014/main" id="{3A2766E0-EB95-468F-86BF-6B785C0D2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804" y="5899864"/>
              <a:ext cx="311858" cy="271431"/>
            </a:xfrm>
            <a:custGeom>
              <a:avLst/>
              <a:gdLst>
                <a:gd name="T0" fmla="*/ 198 w 851"/>
                <a:gd name="T1" fmla="*/ 737 h 737"/>
                <a:gd name="T2" fmla="*/ 212 w 851"/>
                <a:gd name="T3" fmla="*/ 521 h 737"/>
                <a:gd name="T4" fmla="*/ 264 w 851"/>
                <a:gd name="T5" fmla="*/ 401 h 737"/>
                <a:gd name="T6" fmla="*/ 284 w 851"/>
                <a:gd name="T7" fmla="*/ 509 h 737"/>
                <a:gd name="T8" fmla="*/ 343 w 851"/>
                <a:gd name="T9" fmla="*/ 304 h 737"/>
                <a:gd name="T10" fmla="*/ 454 w 851"/>
                <a:gd name="T11" fmla="*/ 737 h 737"/>
                <a:gd name="T12" fmla="*/ 501 w 851"/>
                <a:gd name="T13" fmla="*/ 138 h 737"/>
                <a:gd name="T14" fmla="*/ 486 w 851"/>
                <a:gd name="T15" fmla="*/ 271 h 737"/>
                <a:gd name="T16" fmla="*/ 281 w 851"/>
                <a:gd name="T17" fmla="*/ 0 h 737"/>
                <a:gd name="T18" fmla="*/ 141 w 851"/>
                <a:gd name="T19" fmla="*/ 337 h 737"/>
                <a:gd name="T20" fmla="*/ 111 w 851"/>
                <a:gd name="T21" fmla="*/ 215 h 737"/>
                <a:gd name="T22" fmla="*/ 24 w 851"/>
                <a:gd name="T23" fmla="*/ 451 h 737"/>
                <a:gd name="T24" fmla="*/ 198 w 851"/>
                <a:gd name="T25" fmla="*/ 73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1" h="737">
                  <a:moveTo>
                    <a:pt x="198" y="737"/>
                  </a:moveTo>
                  <a:cubicBezTo>
                    <a:pt x="149" y="635"/>
                    <a:pt x="175" y="576"/>
                    <a:pt x="212" y="521"/>
                  </a:cubicBezTo>
                  <a:cubicBezTo>
                    <a:pt x="254" y="461"/>
                    <a:pt x="264" y="401"/>
                    <a:pt x="264" y="401"/>
                  </a:cubicBezTo>
                  <a:cubicBezTo>
                    <a:pt x="264" y="401"/>
                    <a:pt x="297" y="443"/>
                    <a:pt x="284" y="509"/>
                  </a:cubicBezTo>
                  <a:cubicBezTo>
                    <a:pt x="341" y="445"/>
                    <a:pt x="352" y="343"/>
                    <a:pt x="343" y="304"/>
                  </a:cubicBezTo>
                  <a:cubicBezTo>
                    <a:pt x="473" y="395"/>
                    <a:pt x="528" y="591"/>
                    <a:pt x="454" y="737"/>
                  </a:cubicBezTo>
                  <a:cubicBezTo>
                    <a:pt x="851" y="512"/>
                    <a:pt x="552" y="176"/>
                    <a:pt x="501" y="138"/>
                  </a:cubicBezTo>
                  <a:cubicBezTo>
                    <a:pt x="518" y="176"/>
                    <a:pt x="521" y="240"/>
                    <a:pt x="486" y="271"/>
                  </a:cubicBezTo>
                  <a:cubicBezTo>
                    <a:pt x="427" y="46"/>
                    <a:pt x="281" y="0"/>
                    <a:pt x="281" y="0"/>
                  </a:cubicBezTo>
                  <a:cubicBezTo>
                    <a:pt x="298" y="116"/>
                    <a:pt x="218" y="243"/>
                    <a:pt x="141" y="337"/>
                  </a:cubicBezTo>
                  <a:cubicBezTo>
                    <a:pt x="138" y="291"/>
                    <a:pt x="135" y="259"/>
                    <a:pt x="111" y="215"/>
                  </a:cubicBezTo>
                  <a:cubicBezTo>
                    <a:pt x="105" y="299"/>
                    <a:pt x="41" y="367"/>
                    <a:pt x="24" y="451"/>
                  </a:cubicBezTo>
                  <a:cubicBezTo>
                    <a:pt x="0" y="565"/>
                    <a:pt x="41" y="649"/>
                    <a:pt x="198" y="7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76"/>
            </a:p>
          </p:txBody>
        </p:sp>
      </p:grpSp>
    </p:spTree>
    <p:extLst>
      <p:ext uri="{BB962C8B-B14F-4D97-AF65-F5344CB8AC3E}">
        <p14:creationId xmlns:p14="http://schemas.microsoft.com/office/powerpoint/2010/main" val="344912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F8F31F7-611D-4A1D-8EB2-BD721D800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77575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B587CB7E-A466-4C35-AC9B-A1F2E5272ED2}"/>
              </a:ext>
            </a:extLst>
          </p:cNvPr>
          <p:cNvSpPr txBox="1"/>
          <p:nvPr/>
        </p:nvSpPr>
        <p:spPr>
          <a:xfrm>
            <a:off x="2570922" y="390838"/>
            <a:ext cx="533940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خصائص التربية المستدامة</a:t>
            </a: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357D5B4C-448F-4C87-A712-260D87818773}"/>
              </a:ext>
            </a:extLst>
          </p:cNvPr>
          <p:cNvSpPr/>
          <p:nvPr/>
        </p:nvSpPr>
        <p:spPr>
          <a:xfrm flipH="1">
            <a:off x="6560436" y="930043"/>
            <a:ext cx="5181601" cy="511748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pSp>
        <p:nvGrpSpPr>
          <p:cNvPr id="9" name="Group 99">
            <a:extLst>
              <a:ext uri="{FF2B5EF4-FFF2-40B4-BE49-F238E27FC236}">
                <a16:creationId xmlns:a16="http://schemas.microsoft.com/office/drawing/2014/main" id="{78653BA0-9CED-4AF4-B89D-6782AAB6FA87}"/>
              </a:ext>
            </a:extLst>
          </p:cNvPr>
          <p:cNvGrpSpPr/>
          <p:nvPr/>
        </p:nvGrpSpPr>
        <p:grpSpPr>
          <a:xfrm>
            <a:off x="11012743" y="1343771"/>
            <a:ext cx="369887" cy="366718"/>
            <a:chOff x="14057726" y="2228584"/>
            <a:chExt cx="558159" cy="558159"/>
          </a:xfrm>
        </p:grpSpPr>
        <p:sp>
          <p:nvSpPr>
            <p:cNvPr id="10" name="Oval 100">
              <a:extLst>
                <a:ext uri="{FF2B5EF4-FFF2-40B4-BE49-F238E27FC236}">
                  <a16:creationId xmlns:a16="http://schemas.microsoft.com/office/drawing/2014/main" id="{903EBB34-9C4D-4B8E-B144-AAEB00E15F34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29">
              <a:extLst>
                <a:ext uri="{FF2B5EF4-FFF2-40B4-BE49-F238E27FC236}">
                  <a16:creationId xmlns:a16="http://schemas.microsoft.com/office/drawing/2014/main" id="{FDA69585-A028-4199-A557-0416592D6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2" name="Group 99">
            <a:extLst>
              <a:ext uri="{FF2B5EF4-FFF2-40B4-BE49-F238E27FC236}">
                <a16:creationId xmlns:a16="http://schemas.microsoft.com/office/drawing/2014/main" id="{0F5089A0-4C4E-4B49-B237-732DEDCDDA1F}"/>
              </a:ext>
            </a:extLst>
          </p:cNvPr>
          <p:cNvGrpSpPr/>
          <p:nvPr/>
        </p:nvGrpSpPr>
        <p:grpSpPr>
          <a:xfrm>
            <a:off x="11012743" y="4642089"/>
            <a:ext cx="356821" cy="393483"/>
            <a:chOff x="14057726" y="2228584"/>
            <a:chExt cx="558159" cy="558159"/>
          </a:xfrm>
        </p:grpSpPr>
        <p:sp>
          <p:nvSpPr>
            <p:cNvPr id="13" name="Oval 100">
              <a:extLst>
                <a:ext uri="{FF2B5EF4-FFF2-40B4-BE49-F238E27FC236}">
                  <a16:creationId xmlns:a16="http://schemas.microsoft.com/office/drawing/2014/main" id="{22FE0C7A-CDE4-4E8D-8F77-2F30FFF71C3F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29">
              <a:extLst>
                <a:ext uri="{FF2B5EF4-FFF2-40B4-BE49-F238E27FC236}">
                  <a16:creationId xmlns:a16="http://schemas.microsoft.com/office/drawing/2014/main" id="{9B31BD6C-A5F4-4379-8AFF-6ED50F533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" name="Group 96">
            <a:extLst>
              <a:ext uri="{FF2B5EF4-FFF2-40B4-BE49-F238E27FC236}">
                <a16:creationId xmlns:a16="http://schemas.microsoft.com/office/drawing/2014/main" id="{7BFE5376-EFC3-4C37-B16A-9339F200DEAD}"/>
              </a:ext>
            </a:extLst>
          </p:cNvPr>
          <p:cNvGrpSpPr/>
          <p:nvPr/>
        </p:nvGrpSpPr>
        <p:grpSpPr>
          <a:xfrm>
            <a:off x="11029815" y="2060540"/>
            <a:ext cx="356821" cy="393481"/>
            <a:chOff x="14057726" y="2228584"/>
            <a:chExt cx="558159" cy="558159"/>
          </a:xfrm>
        </p:grpSpPr>
        <p:sp>
          <p:nvSpPr>
            <p:cNvPr id="16" name="Oval 97">
              <a:extLst>
                <a:ext uri="{FF2B5EF4-FFF2-40B4-BE49-F238E27FC236}">
                  <a16:creationId xmlns:a16="http://schemas.microsoft.com/office/drawing/2014/main" id="{567A5D65-BCE9-4A05-948E-24FC4CDBBA42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29">
              <a:extLst>
                <a:ext uri="{FF2B5EF4-FFF2-40B4-BE49-F238E27FC236}">
                  <a16:creationId xmlns:a16="http://schemas.microsoft.com/office/drawing/2014/main" id="{98282B37-28A9-4A70-AE62-8383B6B8C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8" name="Group 109">
            <a:extLst>
              <a:ext uri="{FF2B5EF4-FFF2-40B4-BE49-F238E27FC236}">
                <a16:creationId xmlns:a16="http://schemas.microsoft.com/office/drawing/2014/main" id="{3AA33324-5F47-4CC9-ABD9-C50268C65F49}"/>
              </a:ext>
            </a:extLst>
          </p:cNvPr>
          <p:cNvGrpSpPr/>
          <p:nvPr/>
        </p:nvGrpSpPr>
        <p:grpSpPr>
          <a:xfrm>
            <a:off x="11040832" y="2897740"/>
            <a:ext cx="341798" cy="366718"/>
            <a:chOff x="14057726" y="2228584"/>
            <a:chExt cx="558159" cy="558159"/>
          </a:xfrm>
        </p:grpSpPr>
        <p:sp>
          <p:nvSpPr>
            <p:cNvPr id="19" name="Oval 110">
              <a:extLst>
                <a:ext uri="{FF2B5EF4-FFF2-40B4-BE49-F238E27FC236}">
                  <a16:creationId xmlns:a16="http://schemas.microsoft.com/office/drawing/2014/main" id="{43F6B965-785A-4FCA-9E1A-1285A619A8C4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29">
              <a:extLst>
                <a:ext uri="{FF2B5EF4-FFF2-40B4-BE49-F238E27FC236}">
                  <a16:creationId xmlns:a16="http://schemas.microsoft.com/office/drawing/2014/main" id="{F96D1901-6A70-4963-B796-58144E021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" name="Group 106">
            <a:extLst>
              <a:ext uri="{FF2B5EF4-FFF2-40B4-BE49-F238E27FC236}">
                <a16:creationId xmlns:a16="http://schemas.microsoft.com/office/drawing/2014/main" id="{A3D302FF-4DE6-493C-A9D5-1B3C85ACD752}"/>
              </a:ext>
            </a:extLst>
          </p:cNvPr>
          <p:cNvGrpSpPr/>
          <p:nvPr/>
        </p:nvGrpSpPr>
        <p:grpSpPr>
          <a:xfrm>
            <a:off x="11040832" y="3729836"/>
            <a:ext cx="356821" cy="393482"/>
            <a:chOff x="14057726" y="2228584"/>
            <a:chExt cx="558159" cy="558159"/>
          </a:xfrm>
        </p:grpSpPr>
        <p:sp>
          <p:nvSpPr>
            <p:cNvPr id="22" name="Oval 107">
              <a:extLst>
                <a:ext uri="{FF2B5EF4-FFF2-40B4-BE49-F238E27FC236}">
                  <a16:creationId xmlns:a16="http://schemas.microsoft.com/office/drawing/2014/main" id="{17347536-F156-4FE0-882B-8442420A43AA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772CB695-B46E-47C1-B53B-B2AEFF5FD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مربع نص 1">
            <a:extLst>
              <a:ext uri="{FF2B5EF4-FFF2-40B4-BE49-F238E27FC236}">
                <a16:creationId xmlns:a16="http://schemas.microsoft.com/office/drawing/2014/main" id="{968DC087-926E-44AF-9BE0-7CADC997DFF5}"/>
              </a:ext>
            </a:extLst>
          </p:cNvPr>
          <p:cNvSpPr txBox="1"/>
          <p:nvPr/>
        </p:nvSpPr>
        <p:spPr>
          <a:xfrm>
            <a:off x="6885709" y="1438663"/>
            <a:ext cx="3962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SimSun" panose="02010600030101010101" pitchFamily="2" charset="-122"/>
                <a:cs typeface="Traditional Arabic" panose="02020603050405020304" pitchFamily="18" charset="-78"/>
              </a:rPr>
              <a:t>إنجاز المشروعات </a:t>
            </a:r>
            <a:endParaRPr lang="ar-SA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A732239-BCF8-41BC-977E-949CF96E898B}"/>
              </a:ext>
            </a:extLst>
          </p:cNvPr>
          <p:cNvSpPr txBox="1"/>
          <p:nvPr/>
        </p:nvSpPr>
        <p:spPr>
          <a:xfrm>
            <a:off x="6885709" y="2162357"/>
            <a:ext cx="3962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SimSun" panose="02010600030101010101" pitchFamily="2" charset="-122"/>
                <a:cs typeface="Traditional Arabic" panose="02020603050405020304" pitchFamily="18" charset="-78"/>
              </a:rPr>
              <a:t>التربية المستدامة لا تنتمي لتخصص واحد فقط</a:t>
            </a:r>
            <a:endParaRPr lang="ar-SA" sz="2000" b="1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2B68781C-B31F-4F0D-A427-4E69782674B2}"/>
              </a:ext>
            </a:extLst>
          </p:cNvPr>
          <p:cNvSpPr txBox="1"/>
          <p:nvPr/>
        </p:nvSpPr>
        <p:spPr>
          <a:xfrm>
            <a:off x="7606145" y="2897740"/>
            <a:ext cx="34065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التعلم القائم على حل المشاكل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DB95F38-5FB9-440D-BD69-A5F4E56BD765}"/>
              </a:ext>
            </a:extLst>
          </p:cNvPr>
          <p:cNvSpPr txBox="1"/>
          <p:nvPr/>
        </p:nvSpPr>
        <p:spPr>
          <a:xfrm>
            <a:off x="6560436" y="3729836"/>
            <a:ext cx="428767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استخدام تكنولوجيا الاتصال المعلوماتي الحديثة</a:t>
            </a:r>
            <a:endParaRPr lang="ar-SA" sz="2000" dirty="0"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9AC15BF6-A3B0-400E-A92E-5B2128814E1D}"/>
              </a:ext>
            </a:extLst>
          </p:cNvPr>
          <p:cNvSpPr txBox="1"/>
          <p:nvPr/>
        </p:nvSpPr>
        <p:spPr>
          <a:xfrm>
            <a:off x="6627294" y="4743907"/>
            <a:ext cx="428767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في كل تخصص ،المعلم والاداري يستطيع المساهمة في التربية المستدامة</a:t>
            </a:r>
          </a:p>
        </p:txBody>
      </p:sp>
    </p:spTree>
    <p:extLst>
      <p:ext uri="{BB962C8B-B14F-4D97-AF65-F5344CB8AC3E}">
        <p14:creationId xmlns:p14="http://schemas.microsoft.com/office/powerpoint/2010/main" val="118766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نتيجة بحث الصور عن خلفيه سماوي">
            <a:extLst>
              <a:ext uri="{FF2B5EF4-FFF2-40B4-BE49-F238E27FC236}">
                <a16:creationId xmlns:a16="http://schemas.microsoft.com/office/drawing/2014/main" id="{0C768FBE-6EB4-4D49-9DF4-6028DEE88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2E5DDBC0-F8F1-4407-BFF8-F652705C0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890" y="1994367"/>
            <a:ext cx="6300774" cy="37634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12979265-5D52-4295-8C52-5D730E13E3DB}"/>
              </a:ext>
            </a:extLst>
          </p:cNvPr>
          <p:cNvSpPr txBox="1"/>
          <p:nvPr/>
        </p:nvSpPr>
        <p:spPr>
          <a:xfrm>
            <a:off x="2630658" y="436098"/>
            <a:ext cx="742774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latin typeface="Abadi" panose="020B0604020202020204" pitchFamily="34" charset="0"/>
              </a:rPr>
              <a:t>من خلال تثبيت تطبيق </a:t>
            </a:r>
            <a:r>
              <a:rPr lang="en-US" sz="2400" b="1" dirty="0">
                <a:latin typeface="Abadi" panose="020B0604020202020204" pitchFamily="34" charset="0"/>
              </a:rPr>
              <a:t>         </a:t>
            </a:r>
            <a:r>
              <a:rPr lang="en-US" sz="2400" b="1" dirty="0">
                <a:solidFill>
                  <a:srgbClr val="0070C0"/>
                </a:solidFill>
                <a:latin typeface="Abadi" panose="020B0604020202020204" pitchFamily="34" charset="0"/>
              </a:rPr>
              <a:t>Word Cloud</a:t>
            </a:r>
          </a:p>
          <a:p>
            <a:r>
              <a:rPr lang="ar-SA" sz="2400" dirty="0">
                <a:latin typeface="Abadi" panose="020B0604020202020204" pitchFamily="34" charset="0"/>
              </a:rPr>
              <a:t>  </a:t>
            </a:r>
          </a:p>
          <a:p>
            <a:r>
              <a:rPr lang="ar-SA" sz="2400" b="1" dirty="0">
                <a:latin typeface="Abadi" panose="020B0604020202020204" pitchFamily="34" charset="0"/>
              </a:rPr>
              <a:t> أكتبي خاصيه واحدة من خصائص التربية المستدامة ؟.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55A3127E-8A2B-4A84-89DA-7DD83CBF7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556" y="436099"/>
            <a:ext cx="2857500" cy="192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92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919F372-35E7-4CB2-8C5A-B9658C9E1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545"/>
            <a:ext cx="12192000" cy="6858000"/>
          </a:xfrm>
          <a:prstGeom prst="rect">
            <a:avLst/>
          </a:prstGeom>
        </p:spPr>
      </p:pic>
      <p:sp>
        <p:nvSpPr>
          <p:cNvPr id="4" name="مخطط انسيابي: محطة طرفية 3">
            <a:extLst>
              <a:ext uri="{FF2B5EF4-FFF2-40B4-BE49-F238E27FC236}">
                <a16:creationId xmlns:a16="http://schemas.microsoft.com/office/drawing/2014/main" id="{D752AA78-F2AC-4F11-94AB-672C348DBD02}"/>
              </a:ext>
            </a:extLst>
          </p:cNvPr>
          <p:cNvSpPr/>
          <p:nvPr/>
        </p:nvSpPr>
        <p:spPr>
          <a:xfrm>
            <a:off x="5333999" y="1219201"/>
            <a:ext cx="3054927" cy="983672"/>
          </a:xfrm>
          <a:prstGeom prst="flowChartTerminato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>
                <a:ln w="0"/>
                <a:solidFill>
                  <a:schemeClr val="accent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نماذج تطبيق  التربية المستدامة</a:t>
            </a:r>
          </a:p>
        </p:txBody>
      </p:sp>
      <p:sp>
        <p:nvSpPr>
          <p:cNvPr id="5" name="مخطط انسيابي: تحضير 4">
            <a:extLst>
              <a:ext uri="{FF2B5EF4-FFF2-40B4-BE49-F238E27FC236}">
                <a16:creationId xmlns:a16="http://schemas.microsoft.com/office/drawing/2014/main" id="{821CEAC5-BADB-4AF7-99F8-BF51FBB3D646}"/>
              </a:ext>
            </a:extLst>
          </p:cNvPr>
          <p:cNvSpPr/>
          <p:nvPr/>
        </p:nvSpPr>
        <p:spPr>
          <a:xfrm>
            <a:off x="7592291" y="3429000"/>
            <a:ext cx="3394363" cy="1052946"/>
          </a:xfrm>
          <a:prstGeom prst="flowChartPreparation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/>
              <a:t>المدرسة المتكاملة </a:t>
            </a:r>
          </a:p>
          <a:p>
            <a:r>
              <a:rPr lang="ar-SA" sz="2400" b="1" dirty="0"/>
              <a:t>كوسيلة للاستدامة</a:t>
            </a:r>
            <a:endParaRPr lang="en-US" sz="2400" dirty="0"/>
          </a:p>
        </p:txBody>
      </p:sp>
      <p:sp>
        <p:nvSpPr>
          <p:cNvPr id="6" name="مخطط انسيابي: تحضير 5">
            <a:extLst>
              <a:ext uri="{FF2B5EF4-FFF2-40B4-BE49-F238E27FC236}">
                <a16:creationId xmlns:a16="http://schemas.microsoft.com/office/drawing/2014/main" id="{D3C4336D-1BC1-471D-9D97-07FAE8167AFB}"/>
              </a:ext>
            </a:extLst>
          </p:cNvPr>
          <p:cNvSpPr/>
          <p:nvPr/>
        </p:nvSpPr>
        <p:spPr>
          <a:xfrm>
            <a:off x="2216728" y="3477490"/>
            <a:ext cx="3394363" cy="1052946"/>
          </a:xfrm>
          <a:prstGeom prst="flowChartPreparation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ln w="0">
                  <a:noFill/>
                </a:ln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برامج تعليم الكبار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415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B44F689-11F3-4594-BD38-7A5156FDB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مخطط انسيابي: محطة طرفية 3">
            <a:extLst>
              <a:ext uri="{FF2B5EF4-FFF2-40B4-BE49-F238E27FC236}">
                <a16:creationId xmlns:a16="http://schemas.microsoft.com/office/drawing/2014/main" id="{1D06944A-4D81-487C-BD34-4A8029835E58}"/>
              </a:ext>
            </a:extLst>
          </p:cNvPr>
          <p:cNvSpPr/>
          <p:nvPr/>
        </p:nvSpPr>
        <p:spPr>
          <a:xfrm>
            <a:off x="7564582" y="-1"/>
            <a:ext cx="4738255" cy="6733309"/>
          </a:xfrm>
          <a:prstGeom prst="flowChartTerminato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>
                <a:ln w="0"/>
                <a:solidFill>
                  <a:schemeClr val="accent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تجدر </a:t>
            </a:r>
            <a:r>
              <a:rPr lang="ar-SA" sz="2800" dirty="0" err="1">
                <a:ln w="0"/>
                <a:solidFill>
                  <a:schemeClr val="accent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الاشاره</a:t>
            </a:r>
            <a:r>
              <a:rPr lang="ar-SA" sz="2800" dirty="0">
                <a:ln w="0"/>
                <a:solidFill>
                  <a:schemeClr val="accent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 أن المدرسة بأكملها تعكس فكر الاستدامة في البرامج الأكاديمية ، السياسات </a:t>
            </a:r>
            <a:r>
              <a:rPr lang="ar-SA" sz="2800" dirty="0" err="1">
                <a:ln w="0"/>
                <a:solidFill>
                  <a:schemeClr val="accent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واالممارسات</a:t>
            </a:r>
            <a:r>
              <a:rPr lang="ar-SA" sz="2800" dirty="0">
                <a:ln w="0"/>
                <a:solidFill>
                  <a:schemeClr val="accent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 اليومية.</a:t>
            </a:r>
          </a:p>
          <a:p>
            <a:pPr algn="ctr"/>
            <a:endParaRPr lang="ar-SA" sz="2800" dirty="0">
              <a:ln w="0"/>
              <a:solidFill>
                <a:schemeClr val="accent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</a:endParaRPr>
          </a:p>
          <a:p>
            <a:pPr algn="ctr"/>
            <a:r>
              <a:rPr lang="ar-SA" sz="2800" dirty="0">
                <a:ln w="0"/>
                <a:solidFill>
                  <a:schemeClr val="accent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ادراج وتوظيف الممارسات يجب أن يعكس المساواة ، العنصر الرئيسي في الاستدامة الاجتماعية ، جميع التلاميذ يعاملون بمساواة بدون اعتبار للعرق أو الأصل أو </a:t>
            </a:r>
            <a:r>
              <a:rPr lang="ar-SA" sz="2800" dirty="0" err="1">
                <a:ln w="0"/>
                <a:solidFill>
                  <a:schemeClr val="accent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النوع،ذكر</a:t>
            </a:r>
            <a:r>
              <a:rPr lang="ar-SA" sz="2800" dirty="0">
                <a:ln w="0"/>
                <a:solidFill>
                  <a:schemeClr val="accent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 أو انثى</a:t>
            </a:r>
          </a:p>
        </p:txBody>
      </p:sp>
    </p:spTree>
    <p:extLst>
      <p:ext uri="{BB962C8B-B14F-4D97-AF65-F5344CB8AC3E}">
        <p14:creationId xmlns:p14="http://schemas.microsoft.com/office/powerpoint/2010/main" val="3651067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8685AAF-2D25-4273-B86E-A5FFBAFC2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مخطط انسيابي: محطة طرفية 3">
            <a:extLst>
              <a:ext uri="{FF2B5EF4-FFF2-40B4-BE49-F238E27FC236}">
                <a16:creationId xmlns:a16="http://schemas.microsoft.com/office/drawing/2014/main" id="{193B94FB-FA3B-4E60-8E31-BE3E59A29843}"/>
              </a:ext>
            </a:extLst>
          </p:cNvPr>
          <p:cNvSpPr/>
          <p:nvPr/>
        </p:nvSpPr>
        <p:spPr>
          <a:xfrm>
            <a:off x="7315200" y="-1"/>
            <a:ext cx="4987637" cy="6733309"/>
          </a:xfrm>
          <a:prstGeom prst="flowChartTerminato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>
                <a:ln w="0"/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برامج تعليم الكبار ودورها في تنمية المجتمع في إطار التربية المستدامة</a:t>
            </a:r>
          </a:p>
          <a:p>
            <a:pPr algn="ctr"/>
            <a:endParaRPr lang="ar-SA" dirty="0">
              <a:ln w="0"/>
              <a:solidFill>
                <a:schemeClr val="tx1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dirty="0">
                <a:ln w="0"/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تُأكد العديد من الدراسات أن تعليم الكبار قد أخذ الأولوية في الترتيب والأهمية بالنسبة للتربية والتنمية.</a:t>
            </a:r>
          </a:p>
          <a:p>
            <a:pPr algn="ctr"/>
            <a:endParaRPr lang="ar-SA" dirty="0">
              <a:ln w="0"/>
              <a:solidFill>
                <a:schemeClr val="tx1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dirty="0">
                <a:ln w="0"/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لأن تعليم الكبار له مردوده التنموي بالنسبة للفرد وكذلك بالنسبة للمجتمع.</a:t>
            </a:r>
          </a:p>
          <a:p>
            <a:pPr algn="ctr"/>
            <a:endParaRPr lang="ar-SA" dirty="0">
              <a:ln w="0"/>
              <a:solidFill>
                <a:schemeClr val="tx1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dirty="0">
                <a:ln w="0"/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فقد ظهر أن ما ينفق على تعليم الكبار لتحريرهم من أميتهم ورفع مستوى أدائهم ورفع الظلم الاجتماعي الذي لحق بهم يولد مردوداً فردياً يصل إلى نسبة تتراوح بين 15% إلى 25%وقد تزيد على ذلك.</a:t>
            </a:r>
            <a:endParaRPr lang="ar-SA" sz="2800" dirty="0">
              <a:ln w="0"/>
              <a:solidFill>
                <a:schemeClr val="tx1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896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3EE29B28-CAE7-4BA6-92D8-DAFEDABB0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404726B-7BCB-47D7-AE2A-D3198CA4F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35" y="2687109"/>
            <a:ext cx="3441722" cy="2833158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A93E4EE3-2EFC-4DE9-8541-75939D4CE7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782" y="722842"/>
            <a:ext cx="4295951" cy="124142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112E85A-BEA4-4D9F-B273-716C763FDD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06" y="1964267"/>
            <a:ext cx="3206094" cy="4170891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D9AB21CD-A8EE-4551-B885-4D99D84421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289" y="2054578"/>
            <a:ext cx="3206094" cy="417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831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CA2ADA8-F4FD-4D94-B732-D41C8303F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979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475</TotalTime>
  <Words>401</Words>
  <Application>Microsoft Office PowerPoint</Application>
  <PresentationFormat>شاشة عريضة</PresentationFormat>
  <Paragraphs>73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21" baseType="lpstr">
      <vt:lpstr>Abadi</vt:lpstr>
      <vt:lpstr>Arial</vt:lpstr>
      <vt:lpstr>Calibri</vt:lpstr>
      <vt:lpstr>Calibri Light</vt:lpstr>
      <vt:lpstr>Corbel</vt:lpstr>
      <vt:lpstr>Montserrat Light</vt:lpstr>
      <vt:lpstr>Montserrat SemiBold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free</dc:creator>
  <cp:lastModifiedBy>free</cp:lastModifiedBy>
  <cp:revision>29</cp:revision>
  <dcterms:created xsi:type="dcterms:W3CDTF">2019-10-21T23:58:29Z</dcterms:created>
  <dcterms:modified xsi:type="dcterms:W3CDTF">2019-11-29T13:59:54Z</dcterms:modified>
</cp:coreProperties>
</file>