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5B9B1"/>
    <a:srgbClr val="B381D9"/>
    <a:srgbClr val="33CCFF"/>
    <a:srgbClr val="EDF1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varScale="1">
        <p:scale>
          <a:sx n="65" d="100"/>
          <a:sy n="65" d="100"/>
        </p:scale>
        <p:origin x="72"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A809ADC-DB2F-40CB-8840-91736BBDC023}"/>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p>
        </p:txBody>
      </p:sp>
      <p:sp>
        <p:nvSpPr>
          <p:cNvPr id="3" name="عنوان فرعي 2">
            <a:extLst>
              <a:ext uri="{FF2B5EF4-FFF2-40B4-BE49-F238E27FC236}">
                <a16:creationId xmlns:a16="http://schemas.microsoft.com/office/drawing/2014/main" id="{D4F49FAC-D13A-4330-AF8F-B4C4E1F859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p>
        </p:txBody>
      </p:sp>
      <p:sp>
        <p:nvSpPr>
          <p:cNvPr id="4" name="عنصر نائب للتاريخ 3">
            <a:extLst>
              <a:ext uri="{FF2B5EF4-FFF2-40B4-BE49-F238E27FC236}">
                <a16:creationId xmlns:a16="http://schemas.microsoft.com/office/drawing/2014/main" id="{859CBA17-3C63-4AB4-B753-669C2956A366}"/>
              </a:ext>
            </a:extLst>
          </p:cNvPr>
          <p:cNvSpPr>
            <a:spLocks noGrp="1"/>
          </p:cNvSpPr>
          <p:nvPr>
            <p:ph type="dt" sz="half" idx="10"/>
          </p:nvPr>
        </p:nvSpPr>
        <p:spPr/>
        <p:txBody>
          <a:bodyPr/>
          <a:lstStyle/>
          <a:p>
            <a:fld id="{FD9E0754-3FA9-4219-AFD3-560C5896F4BD}" type="datetimeFigureOut">
              <a:rPr lang="ar-SA" smtClean="0"/>
              <a:t>03/04/41</a:t>
            </a:fld>
            <a:endParaRPr lang="ar-SA"/>
          </a:p>
        </p:txBody>
      </p:sp>
      <p:sp>
        <p:nvSpPr>
          <p:cNvPr id="5" name="عنصر نائب للتذييل 4">
            <a:extLst>
              <a:ext uri="{FF2B5EF4-FFF2-40B4-BE49-F238E27FC236}">
                <a16:creationId xmlns:a16="http://schemas.microsoft.com/office/drawing/2014/main" id="{3786402A-8D10-4BAC-8264-6C156609BCFE}"/>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83F999CD-82F2-4675-A7D5-0C0ED19E2E80}"/>
              </a:ext>
            </a:extLst>
          </p:cNvPr>
          <p:cNvSpPr>
            <a:spLocks noGrp="1"/>
          </p:cNvSpPr>
          <p:nvPr>
            <p:ph type="sldNum" sz="quarter" idx="12"/>
          </p:nvPr>
        </p:nvSpPr>
        <p:spPr/>
        <p:txBody>
          <a:bodyPr/>
          <a:lstStyle/>
          <a:p>
            <a:fld id="{B0825545-E716-4B6A-BC32-F727E37F6E7C}" type="slidenum">
              <a:rPr lang="ar-SA" smtClean="0"/>
              <a:t>‹#›</a:t>
            </a:fld>
            <a:endParaRPr lang="ar-SA"/>
          </a:p>
        </p:txBody>
      </p:sp>
    </p:spTree>
    <p:extLst>
      <p:ext uri="{BB962C8B-B14F-4D97-AF65-F5344CB8AC3E}">
        <p14:creationId xmlns:p14="http://schemas.microsoft.com/office/powerpoint/2010/main" val="3720043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349CE8A-A203-4635-918A-1B9A0E0A6485}"/>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FE31C258-7A33-4875-8556-6CEF9F918CC8}"/>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BE23C7A4-52B6-4377-A6F1-4ED210F23D61}"/>
              </a:ext>
            </a:extLst>
          </p:cNvPr>
          <p:cNvSpPr>
            <a:spLocks noGrp="1"/>
          </p:cNvSpPr>
          <p:nvPr>
            <p:ph type="dt" sz="half" idx="10"/>
          </p:nvPr>
        </p:nvSpPr>
        <p:spPr/>
        <p:txBody>
          <a:bodyPr/>
          <a:lstStyle/>
          <a:p>
            <a:fld id="{FD9E0754-3FA9-4219-AFD3-560C5896F4BD}" type="datetimeFigureOut">
              <a:rPr lang="ar-SA" smtClean="0"/>
              <a:t>03/04/41</a:t>
            </a:fld>
            <a:endParaRPr lang="ar-SA"/>
          </a:p>
        </p:txBody>
      </p:sp>
      <p:sp>
        <p:nvSpPr>
          <p:cNvPr id="5" name="عنصر نائب للتذييل 4">
            <a:extLst>
              <a:ext uri="{FF2B5EF4-FFF2-40B4-BE49-F238E27FC236}">
                <a16:creationId xmlns:a16="http://schemas.microsoft.com/office/drawing/2014/main" id="{A5975CF8-377D-4A71-A1D7-DA83206594A5}"/>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44D58D83-74EC-44D6-8A6D-8747B16AD677}"/>
              </a:ext>
            </a:extLst>
          </p:cNvPr>
          <p:cNvSpPr>
            <a:spLocks noGrp="1"/>
          </p:cNvSpPr>
          <p:nvPr>
            <p:ph type="sldNum" sz="quarter" idx="12"/>
          </p:nvPr>
        </p:nvSpPr>
        <p:spPr/>
        <p:txBody>
          <a:bodyPr/>
          <a:lstStyle/>
          <a:p>
            <a:fld id="{B0825545-E716-4B6A-BC32-F727E37F6E7C}" type="slidenum">
              <a:rPr lang="ar-SA" smtClean="0"/>
              <a:t>‹#›</a:t>
            </a:fld>
            <a:endParaRPr lang="ar-SA"/>
          </a:p>
        </p:txBody>
      </p:sp>
    </p:spTree>
    <p:extLst>
      <p:ext uri="{BB962C8B-B14F-4D97-AF65-F5344CB8AC3E}">
        <p14:creationId xmlns:p14="http://schemas.microsoft.com/office/powerpoint/2010/main" val="2805023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9EDBD0F-62A8-4C03-8920-19A6F0B8CEFD}"/>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59BD3BA9-67D5-4035-B5D8-9C42E670D85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EBD3F97B-F720-4D74-9748-4DAE50815FB7}"/>
              </a:ext>
            </a:extLst>
          </p:cNvPr>
          <p:cNvSpPr>
            <a:spLocks noGrp="1"/>
          </p:cNvSpPr>
          <p:nvPr>
            <p:ph type="dt" sz="half" idx="10"/>
          </p:nvPr>
        </p:nvSpPr>
        <p:spPr/>
        <p:txBody>
          <a:bodyPr/>
          <a:lstStyle/>
          <a:p>
            <a:fld id="{FD9E0754-3FA9-4219-AFD3-560C5896F4BD}" type="datetimeFigureOut">
              <a:rPr lang="ar-SA" smtClean="0"/>
              <a:t>03/04/41</a:t>
            </a:fld>
            <a:endParaRPr lang="ar-SA"/>
          </a:p>
        </p:txBody>
      </p:sp>
      <p:sp>
        <p:nvSpPr>
          <p:cNvPr id="5" name="عنصر نائب للتذييل 4">
            <a:extLst>
              <a:ext uri="{FF2B5EF4-FFF2-40B4-BE49-F238E27FC236}">
                <a16:creationId xmlns:a16="http://schemas.microsoft.com/office/drawing/2014/main" id="{6026AC0E-8DB0-495C-A6A9-6A712838E73B}"/>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10788752-6C2A-4EE5-A263-DB857CBD7762}"/>
              </a:ext>
            </a:extLst>
          </p:cNvPr>
          <p:cNvSpPr>
            <a:spLocks noGrp="1"/>
          </p:cNvSpPr>
          <p:nvPr>
            <p:ph type="sldNum" sz="quarter" idx="12"/>
          </p:nvPr>
        </p:nvSpPr>
        <p:spPr/>
        <p:txBody>
          <a:bodyPr/>
          <a:lstStyle/>
          <a:p>
            <a:fld id="{B0825545-E716-4B6A-BC32-F727E37F6E7C}" type="slidenum">
              <a:rPr lang="ar-SA" smtClean="0"/>
              <a:t>‹#›</a:t>
            </a:fld>
            <a:endParaRPr lang="ar-SA"/>
          </a:p>
        </p:txBody>
      </p:sp>
    </p:spTree>
    <p:extLst>
      <p:ext uri="{BB962C8B-B14F-4D97-AF65-F5344CB8AC3E}">
        <p14:creationId xmlns:p14="http://schemas.microsoft.com/office/powerpoint/2010/main" val="3815183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8625B9F-B0FC-4E93-941E-E0203CDBD063}"/>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CCDFFBF0-CA30-4C2C-BA80-D5FE406A2D3A}"/>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a:extLst>
              <a:ext uri="{FF2B5EF4-FFF2-40B4-BE49-F238E27FC236}">
                <a16:creationId xmlns:a16="http://schemas.microsoft.com/office/drawing/2014/main" id="{6737A613-CC94-4359-9AD6-DE89DB3C5966}"/>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a:extLst>
              <a:ext uri="{FF2B5EF4-FFF2-40B4-BE49-F238E27FC236}">
                <a16:creationId xmlns:a16="http://schemas.microsoft.com/office/drawing/2014/main" id="{431C239F-059F-4B06-9527-76AC88F76A8A}"/>
              </a:ext>
            </a:extLst>
          </p:cNvPr>
          <p:cNvSpPr>
            <a:spLocks noGrp="1"/>
          </p:cNvSpPr>
          <p:nvPr>
            <p:ph type="dt" sz="half" idx="10"/>
          </p:nvPr>
        </p:nvSpPr>
        <p:spPr/>
        <p:txBody>
          <a:bodyPr/>
          <a:lstStyle/>
          <a:p>
            <a:fld id="{FD9E0754-3FA9-4219-AFD3-560C5896F4BD}" type="datetimeFigureOut">
              <a:rPr lang="ar-SA" smtClean="0"/>
              <a:t>03/04/41</a:t>
            </a:fld>
            <a:endParaRPr lang="ar-SA"/>
          </a:p>
        </p:txBody>
      </p:sp>
      <p:sp>
        <p:nvSpPr>
          <p:cNvPr id="6" name="عنصر نائب للتذييل 5">
            <a:extLst>
              <a:ext uri="{FF2B5EF4-FFF2-40B4-BE49-F238E27FC236}">
                <a16:creationId xmlns:a16="http://schemas.microsoft.com/office/drawing/2014/main" id="{CEBAD727-5A2B-450C-9194-1F9940B3FD40}"/>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DE6C018B-469F-44E0-BBFD-4805BE7FE1EF}"/>
              </a:ext>
            </a:extLst>
          </p:cNvPr>
          <p:cNvSpPr>
            <a:spLocks noGrp="1"/>
          </p:cNvSpPr>
          <p:nvPr>
            <p:ph type="sldNum" sz="quarter" idx="12"/>
          </p:nvPr>
        </p:nvSpPr>
        <p:spPr/>
        <p:txBody>
          <a:bodyPr/>
          <a:lstStyle/>
          <a:p>
            <a:fld id="{B0825545-E716-4B6A-BC32-F727E37F6E7C}" type="slidenum">
              <a:rPr lang="ar-SA" smtClean="0"/>
              <a:t>‹#›</a:t>
            </a:fld>
            <a:endParaRPr lang="ar-SA"/>
          </a:p>
        </p:txBody>
      </p:sp>
    </p:spTree>
    <p:extLst>
      <p:ext uri="{BB962C8B-B14F-4D97-AF65-F5344CB8AC3E}">
        <p14:creationId xmlns:p14="http://schemas.microsoft.com/office/powerpoint/2010/main" val="1622255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DA6DDCE-0D94-474F-AA63-23D587E1ACEA}"/>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D53135B2-5704-41A8-9C55-44FCD1592E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162C1C12-5F9D-4D14-A757-1B415F3A72BC}"/>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a:extLst>
              <a:ext uri="{FF2B5EF4-FFF2-40B4-BE49-F238E27FC236}">
                <a16:creationId xmlns:a16="http://schemas.microsoft.com/office/drawing/2014/main" id="{A50078AE-E106-4E99-BE90-10C6AD9CCB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6E1721D2-CB20-4F79-8338-63E00F94A48F}"/>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a:extLst>
              <a:ext uri="{FF2B5EF4-FFF2-40B4-BE49-F238E27FC236}">
                <a16:creationId xmlns:a16="http://schemas.microsoft.com/office/drawing/2014/main" id="{5DFF0D2C-1128-4841-807A-7BA6F3859F50}"/>
              </a:ext>
            </a:extLst>
          </p:cNvPr>
          <p:cNvSpPr>
            <a:spLocks noGrp="1"/>
          </p:cNvSpPr>
          <p:nvPr>
            <p:ph type="dt" sz="half" idx="10"/>
          </p:nvPr>
        </p:nvSpPr>
        <p:spPr/>
        <p:txBody>
          <a:bodyPr/>
          <a:lstStyle/>
          <a:p>
            <a:fld id="{FD9E0754-3FA9-4219-AFD3-560C5896F4BD}" type="datetimeFigureOut">
              <a:rPr lang="ar-SA" smtClean="0"/>
              <a:t>03/04/41</a:t>
            </a:fld>
            <a:endParaRPr lang="ar-SA"/>
          </a:p>
        </p:txBody>
      </p:sp>
      <p:sp>
        <p:nvSpPr>
          <p:cNvPr id="8" name="عنصر نائب للتذييل 7">
            <a:extLst>
              <a:ext uri="{FF2B5EF4-FFF2-40B4-BE49-F238E27FC236}">
                <a16:creationId xmlns:a16="http://schemas.microsoft.com/office/drawing/2014/main" id="{576C920F-47B7-47C2-9EE4-C829438ECCC1}"/>
              </a:ext>
            </a:extLst>
          </p:cNvPr>
          <p:cNvSpPr>
            <a:spLocks noGrp="1"/>
          </p:cNvSpPr>
          <p:nvPr>
            <p:ph type="ftr" sz="quarter" idx="11"/>
          </p:nvPr>
        </p:nvSpPr>
        <p:spPr/>
        <p:txBody>
          <a:bodyPr/>
          <a:lstStyle/>
          <a:p>
            <a:endParaRPr lang="ar-SA"/>
          </a:p>
        </p:txBody>
      </p:sp>
      <p:sp>
        <p:nvSpPr>
          <p:cNvPr id="9" name="عنصر نائب لرقم الشريحة 8">
            <a:extLst>
              <a:ext uri="{FF2B5EF4-FFF2-40B4-BE49-F238E27FC236}">
                <a16:creationId xmlns:a16="http://schemas.microsoft.com/office/drawing/2014/main" id="{B3B50C7D-1C90-4A47-A1DD-9BDB647D32D8}"/>
              </a:ext>
            </a:extLst>
          </p:cNvPr>
          <p:cNvSpPr>
            <a:spLocks noGrp="1"/>
          </p:cNvSpPr>
          <p:nvPr>
            <p:ph type="sldNum" sz="quarter" idx="12"/>
          </p:nvPr>
        </p:nvSpPr>
        <p:spPr/>
        <p:txBody>
          <a:bodyPr/>
          <a:lstStyle/>
          <a:p>
            <a:fld id="{B0825545-E716-4B6A-BC32-F727E37F6E7C}" type="slidenum">
              <a:rPr lang="ar-SA" smtClean="0"/>
              <a:t>‹#›</a:t>
            </a:fld>
            <a:endParaRPr lang="ar-SA"/>
          </a:p>
        </p:txBody>
      </p:sp>
    </p:spTree>
    <p:extLst>
      <p:ext uri="{BB962C8B-B14F-4D97-AF65-F5344CB8AC3E}">
        <p14:creationId xmlns:p14="http://schemas.microsoft.com/office/powerpoint/2010/main" val="2411942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8B0A8C1-6C78-4AB2-BA50-DF87163C71A6}"/>
              </a:ext>
            </a:extLst>
          </p:cNvPr>
          <p:cNvSpPr>
            <a:spLocks noGrp="1"/>
          </p:cNvSpPr>
          <p:nvPr>
            <p:ph type="title"/>
          </p:nvPr>
        </p:nvSpPr>
        <p:spPr/>
        <p:txBody>
          <a:bodyPr/>
          <a:lstStyle/>
          <a:p>
            <a:r>
              <a:rPr lang="ar-SA"/>
              <a:t>انقر لتحرير نمط عنوان الشكل الرئيسي</a:t>
            </a:r>
          </a:p>
        </p:txBody>
      </p:sp>
      <p:sp>
        <p:nvSpPr>
          <p:cNvPr id="3" name="عنصر نائب للتاريخ 2">
            <a:extLst>
              <a:ext uri="{FF2B5EF4-FFF2-40B4-BE49-F238E27FC236}">
                <a16:creationId xmlns:a16="http://schemas.microsoft.com/office/drawing/2014/main" id="{059C720D-6D9D-47CB-9E13-4508E083A2CE}"/>
              </a:ext>
            </a:extLst>
          </p:cNvPr>
          <p:cNvSpPr>
            <a:spLocks noGrp="1"/>
          </p:cNvSpPr>
          <p:nvPr>
            <p:ph type="dt" sz="half" idx="10"/>
          </p:nvPr>
        </p:nvSpPr>
        <p:spPr/>
        <p:txBody>
          <a:bodyPr/>
          <a:lstStyle/>
          <a:p>
            <a:fld id="{FD9E0754-3FA9-4219-AFD3-560C5896F4BD}" type="datetimeFigureOut">
              <a:rPr lang="ar-SA" smtClean="0"/>
              <a:t>03/04/41</a:t>
            </a:fld>
            <a:endParaRPr lang="ar-SA"/>
          </a:p>
        </p:txBody>
      </p:sp>
      <p:sp>
        <p:nvSpPr>
          <p:cNvPr id="4" name="عنصر نائب للتذييل 3">
            <a:extLst>
              <a:ext uri="{FF2B5EF4-FFF2-40B4-BE49-F238E27FC236}">
                <a16:creationId xmlns:a16="http://schemas.microsoft.com/office/drawing/2014/main" id="{159BE9CE-0EA3-40F3-ACB4-EA441BA7D09D}"/>
              </a:ext>
            </a:extLst>
          </p:cNvPr>
          <p:cNvSpPr>
            <a:spLocks noGrp="1"/>
          </p:cNvSpPr>
          <p:nvPr>
            <p:ph type="ftr" sz="quarter" idx="11"/>
          </p:nvPr>
        </p:nvSpPr>
        <p:spPr/>
        <p:txBody>
          <a:bodyPr/>
          <a:lstStyle/>
          <a:p>
            <a:endParaRPr lang="ar-SA"/>
          </a:p>
        </p:txBody>
      </p:sp>
      <p:sp>
        <p:nvSpPr>
          <p:cNvPr id="5" name="عنصر نائب لرقم الشريحة 4">
            <a:extLst>
              <a:ext uri="{FF2B5EF4-FFF2-40B4-BE49-F238E27FC236}">
                <a16:creationId xmlns:a16="http://schemas.microsoft.com/office/drawing/2014/main" id="{9B408DC6-FF6B-4905-9CAD-47171C5B08AF}"/>
              </a:ext>
            </a:extLst>
          </p:cNvPr>
          <p:cNvSpPr>
            <a:spLocks noGrp="1"/>
          </p:cNvSpPr>
          <p:nvPr>
            <p:ph type="sldNum" sz="quarter" idx="12"/>
          </p:nvPr>
        </p:nvSpPr>
        <p:spPr/>
        <p:txBody>
          <a:bodyPr/>
          <a:lstStyle/>
          <a:p>
            <a:fld id="{B0825545-E716-4B6A-BC32-F727E37F6E7C}" type="slidenum">
              <a:rPr lang="ar-SA" smtClean="0"/>
              <a:t>‹#›</a:t>
            </a:fld>
            <a:endParaRPr lang="ar-SA"/>
          </a:p>
        </p:txBody>
      </p:sp>
    </p:spTree>
    <p:extLst>
      <p:ext uri="{BB962C8B-B14F-4D97-AF65-F5344CB8AC3E}">
        <p14:creationId xmlns:p14="http://schemas.microsoft.com/office/powerpoint/2010/main" val="5026107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F9E9B0E7-1947-4E8D-A8EF-2225904F82B7}"/>
              </a:ext>
            </a:extLst>
          </p:cNvPr>
          <p:cNvSpPr>
            <a:spLocks noGrp="1"/>
          </p:cNvSpPr>
          <p:nvPr>
            <p:ph type="dt" sz="half" idx="10"/>
          </p:nvPr>
        </p:nvSpPr>
        <p:spPr/>
        <p:txBody>
          <a:bodyPr/>
          <a:lstStyle/>
          <a:p>
            <a:fld id="{FD9E0754-3FA9-4219-AFD3-560C5896F4BD}" type="datetimeFigureOut">
              <a:rPr lang="ar-SA" smtClean="0"/>
              <a:t>03/04/41</a:t>
            </a:fld>
            <a:endParaRPr lang="ar-SA"/>
          </a:p>
        </p:txBody>
      </p:sp>
      <p:sp>
        <p:nvSpPr>
          <p:cNvPr id="3" name="عنصر نائب للتذييل 2">
            <a:extLst>
              <a:ext uri="{FF2B5EF4-FFF2-40B4-BE49-F238E27FC236}">
                <a16:creationId xmlns:a16="http://schemas.microsoft.com/office/drawing/2014/main" id="{28719CA5-405B-47D1-A2A5-2E5747C91FB5}"/>
              </a:ext>
            </a:extLst>
          </p:cNvPr>
          <p:cNvSpPr>
            <a:spLocks noGrp="1"/>
          </p:cNvSpPr>
          <p:nvPr>
            <p:ph type="ftr" sz="quarter" idx="11"/>
          </p:nvPr>
        </p:nvSpPr>
        <p:spPr/>
        <p:txBody>
          <a:bodyPr/>
          <a:lstStyle/>
          <a:p>
            <a:endParaRPr lang="ar-SA"/>
          </a:p>
        </p:txBody>
      </p:sp>
      <p:sp>
        <p:nvSpPr>
          <p:cNvPr id="4" name="عنصر نائب لرقم الشريحة 3">
            <a:extLst>
              <a:ext uri="{FF2B5EF4-FFF2-40B4-BE49-F238E27FC236}">
                <a16:creationId xmlns:a16="http://schemas.microsoft.com/office/drawing/2014/main" id="{CE1E6096-94DB-4540-ADD7-E21E0E12B684}"/>
              </a:ext>
            </a:extLst>
          </p:cNvPr>
          <p:cNvSpPr>
            <a:spLocks noGrp="1"/>
          </p:cNvSpPr>
          <p:nvPr>
            <p:ph type="sldNum" sz="quarter" idx="12"/>
          </p:nvPr>
        </p:nvSpPr>
        <p:spPr/>
        <p:txBody>
          <a:bodyPr/>
          <a:lstStyle/>
          <a:p>
            <a:fld id="{B0825545-E716-4B6A-BC32-F727E37F6E7C}" type="slidenum">
              <a:rPr lang="ar-SA" smtClean="0"/>
              <a:t>‹#›</a:t>
            </a:fld>
            <a:endParaRPr lang="ar-SA"/>
          </a:p>
        </p:txBody>
      </p:sp>
    </p:spTree>
    <p:extLst>
      <p:ext uri="{BB962C8B-B14F-4D97-AF65-F5344CB8AC3E}">
        <p14:creationId xmlns:p14="http://schemas.microsoft.com/office/powerpoint/2010/main" val="2680083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6683E04-EB66-4F4A-8921-6C8A55F60CB9}"/>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F2802516-22BC-42DE-92F8-A60AD37DFA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a:extLst>
              <a:ext uri="{FF2B5EF4-FFF2-40B4-BE49-F238E27FC236}">
                <a16:creationId xmlns:a16="http://schemas.microsoft.com/office/drawing/2014/main" id="{D1158E55-4A9C-4664-A75D-E790A0A7D8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3E6E0FF3-DF70-4A01-9CA5-825D117012A0}"/>
              </a:ext>
            </a:extLst>
          </p:cNvPr>
          <p:cNvSpPr>
            <a:spLocks noGrp="1"/>
          </p:cNvSpPr>
          <p:nvPr>
            <p:ph type="dt" sz="half" idx="10"/>
          </p:nvPr>
        </p:nvSpPr>
        <p:spPr/>
        <p:txBody>
          <a:bodyPr/>
          <a:lstStyle/>
          <a:p>
            <a:fld id="{FD9E0754-3FA9-4219-AFD3-560C5896F4BD}" type="datetimeFigureOut">
              <a:rPr lang="ar-SA" smtClean="0"/>
              <a:t>03/04/41</a:t>
            </a:fld>
            <a:endParaRPr lang="ar-SA"/>
          </a:p>
        </p:txBody>
      </p:sp>
      <p:sp>
        <p:nvSpPr>
          <p:cNvPr id="6" name="عنصر نائب للتذييل 5">
            <a:extLst>
              <a:ext uri="{FF2B5EF4-FFF2-40B4-BE49-F238E27FC236}">
                <a16:creationId xmlns:a16="http://schemas.microsoft.com/office/drawing/2014/main" id="{B40F6E81-2D9F-4B47-8F3D-A3F4BF962478}"/>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96E0F2A8-29F0-4268-AB01-17196E020BC9}"/>
              </a:ext>
            </a:extLst>
          </p:cNvPr>
          <p:cNvSpPr>
            <a:spLocks noGrp="1"/>
          </p:cNvSpPr>
          <p:nvPr>
            <p:ph type="sldNum" sz="quarter" idx="12"/>
          </p:nvPr>
        </p:nvSpPr>
        <p:spPr/>
        <p:txBody>
          <a:bodyPr/>
          <a:lstStyle/>
          <a:p>
            <a:fld id="{B0825545-E716-4B6A-BC32-F727E37F6E7C}" type="slidenum">
              <a:rPr lang="ar-SA" smtClean="0"/>
              <a:t>‹#›</a:t>
            </a:fld>
            <a:endParaRPr lang="ar-SA"/>
          </a:p>
        </p:txBody>
      </p:sp>
    </p:spTree>
    <p:extLst>
      <p:ext uri="{BB962C8B-B14F-4D97-AF65-F5344CB8AC3E}">
        <p14:creationId xmlns:p14="http://schemas.microsoft.com/office/powerpoint/2010/main" val="4084641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161AD68-08D7-44C1-AAB8-3485775C3F93}"/>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صورة 2">
            <a:extLst>
              <a:ext uri="{FF2B5EF4-FFF2-40B4-BE49-F238E27FC236}">
                <a16:creationId xmlns:a16="http://schemas.microsoft.com/office/drawing/2014/main" id="{BFCEEA85-CC97-4B4D-A90A-4AB0AA1863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a:extLst>
              <a:ext uri="{FF2B5EF4-FFF2-40B4-BE49-F238E27FC236}">
                <a16:creationId xmlns:a16="http://schemas.microsoft.com/office/drawing/2014/main" id="{C3DD370F-984E-43FC-972C-AF02DC1DF2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3FC4E465-ECB9-4542-A0F1-8B16543D472C}"/>
              </a:ext>
            </a:extLst>
          </p:cNvPr>
          <p:cNvSpPr>
            <a:spLocks noGrp="1"/>
          </p:cNvSpPr>
          <p:nvPr>
            <p:ph type="dt" sz="half" idx="10"/>
          </p:nvPr>
        </p:nvSpPr>
        <p:spPr/>
        <p:txBody>
          <a:bodyPr/>
          <a:lstStyle/>
          <a:p>
            <a:fld id="{FD9E0754-3FA9-4219-AFD3-560C5896F4BD}" type="datetimeFigureOut">
              <a:rPr lang="ar-SA" smtClean="0"/>
              <a:t>03/04/41</a:t>
            </a:fld>
            <a:endParaRPr lang="ar-SA"/>
          </a:p>
        </p:txBody>
      </p:sp>
      <p:sp>
        <p:nvSpPr>
          <p:cNvPr id="6" name="عنصر نائب للتذييل 5">
            <a:extLst>
              <a:ext uri="{FF2B5EF4-FFF2-40B4-BE49-F238E27FC236}">
                <a16:creationId xmlns:a16="http://schemas.microsoft.com/office/drawing/2014/main" id="{82DFD075-FAF5-4312-9A82-6C538031637C}"/>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4A4D562C-F68D-40D5-9F3D-4A4E4270DD6C}"/>
              </a:ext>
            </a:extLst>
          </p:cNvPr>
          <p:cNvSpPr>
            <a:spLocks noGrp="1"/>
          </p:cNvSpPr>
          <p:nvPr>
            <p:ph type="sldNum" sz="quarter" idx="12"/>
          </p:nvPr>
        </p:nvSpPr>
        <p:spPr/>
        <p:txBody>
          <a:bodyPr/>
          <a:lstStyle/>
          <a:p>
            <a:fld id="{B0825545-E716-4B6A-BC32-F727E37F6E7C}" type="slidenum">
              <a:rPr lang="ar-SA" smtClean="0"/>
              <a:t>‹#›</a:t>
            </a:fld>
            <a:endParaRPr lang="ar-SA"/>
          </a:p>
        </p:txBody>
      </p:sp>
    </p:spTree>
    <p:extLst>
      <p:ext uri="{BB962C8B-B14F-4D97-AF65-F5344CB8AC3E}">
        <p14:creationId xmlns:p14="http://schemas.microsoft.com/office/powerpoint/2010/main" val="1026963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9D078E-7C42-4F2A-883C-1801714CEECD}"/>
              </a:ext>
            </a:extLst>
          </p:cNvPr>
          <p:cNvSpPr>
            <a:spLocks noGrp="1"/>
          </p:cNvSpPr>
          <p:nvPr>
            <p:ph type="title"/>
          </p:nvPr>
        </p:nvSpPr>
        <p:spPr/>
        <p:txBody>
          <a:bodyPr/>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C25D3B88-03CE-46C6-94E8-68E6A0AFA45D}"/>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4BBBF565-1BA5-47BC-9B49-244A39DE32B5}"/>
              </a:ext>
            </a:extLst>
          </p:cNvPr>
          <p:cNvSpPr>
            <a:spLocks noGrp="1"/>
          </p:cNvSpPr>
          <p:nvPr>
            <p:ph type="dt" sz="half" idx="10"/>
          </p:nvPr>
        </p:nvSpPr>
        <p:spPr/>
        <p:txBody>
          <a:bodyPr/>
          <a:lstStyle/>
          <a:p>
            <a:fld id="{FD9E0754-3FA9-4219-AFD3-560C5896F4BD}" type="datetimeFigureOut">
              <a:rPr lang="ar-SA" smtClean="0"/>
              <a:t>03/04/41</a:t>
            </a:fld>
            <a:endParaRPr lang="ar-SA"/>
          </a:p>
        </p:txBody>
      </p:sp>
      <p:sp>
        <p:nvSpPr>
          <p:cNvPr id="5" name="عنصر نائب للتذييل 4">
            <a:extLst>
              <a:ext uri="{FF2B5EF4-FFF2-40B4-BE49-F238E27FC236}">
                <a16:creationId xmlns:a16="http://schemas.microsoft.com/office/drawing/2014/main" id="{DD7A3AC8-D056-4036-BBFE-335C2063ADE7}"/>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21FA53B3-FB7F-4D68-8224-73CCCEE7C418}"/>
              </a:ext>
            </a:extLst>
          </p:cNvPr>
          <p:cNvSpPr>
            <a:spLocks noGrp="1"/>
          </p:cNvSpPr>
          <p:nvPr>
            <p:ph type="sldNum" sz="quarter" idx="12"/>
          </p:nvPr>
        </p:nvSpPr>
        <p:spPr/>
        <p:txBody>
          <a:bodyPr/>
          <a:lstStyle/>
          <a:p>
            <a:fld id="{B0825545-E716-4B6A-BC32-F727E37F6E7C}" type="slidenum">
              <a:rPr lang="ar-SA" smtClean="0"/>
              <a:t>‹#›</a:t>
            </a:fld>
            <a:endParaRPr lang="ar-SA"/>
          </a:p>
        </p:txBody>
      </p:sp>
    </p:spTree>
    <p:extLst>
      <p:ext uri="{BB962C8B-B14F-4D97-AF65-F5344CB8AC3E}">
        <p14:creationId xmlns:p14="http://schemas.microsoft.com/office/powerpoint/2010/main" val="905617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586DE9DA-3328-423B-B801-C7EC478DCF87}"/>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790583C5-B367-47D8-9BF1-C7B4F6AC1DA3}"/>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D1716E46-D469-4883-A4FF-EF71BE0413DA}"/>
              </a:ext>
            </a:extLst>
          </p:cNvPr>
          <p:cNvSpPr>
            <a:spLocks noGrp="1"/>
          </p:cNvSpPr>
          <p:nvPr>
            <p:ph type="dt" sz="half" idx="10"/>
          </p:nvPr>
        </p:nvSpPr>
        <p:spPr/>
        <p:txBody>
          <a:bodyPr/>
          <a:lstStyle/>
          <a:p>
            <a:fld id="{FD9E0754-3FA9-4219-AFD3-560C5896F4BD}" type="datetimeFigureOut">
              <a:rPr lang="ar-SA" smtClean="0"/>
              <a:t>03/04/41</a:t>
            </a:fld>
            <a:endParaRPr lang="ar-SA"/>
          </a:p>
        </p:txBody>
      </p:sp>
      <p:sp>
        <p:nvSpPr>
          <p:cNvPr id="5" name="عنصر نائب للتذييل 4">
            <a:extLst>
              <a:ext uri="{FF2B5EF4-FFF2-40B4-BE49-F238E27FC236}">
                <a16:creationId xmlns:a16="http://schemas.microsoft.com/office/drawing/2014/main" id="{DA8DEFF2-266D-4A89-8FF2-859B1B2F4EAB}"/>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8DEE750D-EB8D-4E2E-9449-5E74807B59EC}"/>
              </a:ext>
            </a:extLst>
          </p:cNvPr>
          <p:cNvSpPr>
            <a:spLocks noGrp="1"/>
          </p:cNvSpPr>
          <p:nvPr>
            <p:ph type="sldNum" sz="quarter" idx="12"/>
          </p:nvPr>
        </p:nvSpPr>
        <p:spPr/>
        <p:txBody>
          <a:bodyPr/>
          <a:lstStyle/>
          <a:p>
            <a:fld id="{B0825545-E716-4B6A-BC32-F727E37F6E7C}" type="slidenum">
              <a:rPr lang="ar-SA" smtClean="0"/>
              <a:t>‹#›</a:t>
            </a:fld>
            <a:endParaRPr lang="ar-SA"/>
          </a:p>
        </p:txBody>
      </p:sp>
    </p:spTree>
    <p:extLst>
      <p:ext uri="{BB962C8B-B14F-4D97-AF65-F5344CB8AC3E}">
        <p14:creationId xmlns:p14="http://schemas.microsoft.com/office/powerpoint/2010/main" val="2316234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DF1F9"/>
        </a:solid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DCD3929D-16F7-4592-AB39-785A91DB969E}"/>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928CD096-A850-4730-884B-D51E51000D5D}"/>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91D4E459-2B38-461A-86FE-9EEDEE484D36}"/>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D9E0754-3FA9-4219-AFD3-560C5896F4BD}" type="datetimeFigureOut">
              <a:rPr lang="ar-SA" smtClean="0"/>
              <a:t>03/04/41</a:t>
            </a:fld>
            <a:endParaRPr lang="ar-SA"/>
          </a:p>
        </p:txBody>
      </p:sp>
      <p:sp>
        <p:nvSpPr>
          <p:cNvPr id="5" name="عنصر نائب للتذييل 4">
            <a:extLst>
              <a:ext uri="{FF2B5EF4-FFF2-40B4-BE49-F238E27FC236}">
                <a16:creationId xmlns:a16="http://schemas.microsoft.com/office/drawing/2014/main" id="{0A60AB8E-A2DF-4774-BB0C-43D0E20369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a:extLst>
              <a:ext uri="{FF2B5EF4-FFF2-40B4-BE49-F238E27FC236}">
                <a16:creationId xmlns:a16="http://schemas.microsoft.com/office/drawing/2014/main" id="{6B92C31B-E44D-492F-B2FB-92CA8C4B347F}"/>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0825545-E716-4B6A-BC32-F727E37F6E7C}" type="slidenum">
              <a:rPr lang="ar-SA" smtClean="0"/>
              <a:t>‹#›</a:t>
            </a:fld>
            <a:endParaRPr lang="ar-SA"/>
          </a:p>
        </p:txBody>
      </p:sp>
    </p:spTree>
    <p:extLst>
      <p:ext uri="{BB962C8B-B14F-4D97-AF65-F5344CB8AC3E}">
        <p14:creationId xmlns:p14="http://schemas.microsoft.com/office/powerpoint/2010/main" val="34912755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ECAC3C0-220A-417F-98F9-4BDD8ECB0E12}"/>
              </a:ext>
            </a:extLst>
          </p:cNvPr>
          <p:cNvSpPr>
            <a:spLocks noGrp="1"/>
          </p:cNvSpPr>
          <p:nvPr>
            <p:ph type="ctrTitle"/>
          </p:nvPr>
        </p:nvSpPr>
        <p:spPr>
          <a:xfrm>
            <a:off x="1417320" y="682860"/>
            <a:ext cx="9144000" cy="4988560"/>
          </a:xfrm>
        </p:spPr>
        <p:txBody>
          <a:bodyPr>
            <a:noAutofit/>
          </a:bodyPr>
          <a:lstStyle/>
          <a:p>
            <a:r>
              <a:rPr lang="ar-SA" sz="4800" b="1" u="sng" dirty="0">
                <a:solidFill>
                  <a:srgbClr val="7030A0"/>
                </a:solidFill>
                <a:latin typeface="Traditional Arabic" panose="02020603050405020304" pitchFamily="18" charset="-78"/>
                <a:cs typeface="Traditional Arabic" panose="02020603050405020304" pitchFamily="18" charset="-78"/>
              </a:rPr>
              <a:t>الأمن </a:t>
            </a:r>
            <a:r>
              <a:rPr lang="ar-SA" sz="4800" b="1" u="sng" dirty="0" err="1">
                <a:solidFill>
                  <a:srgbClr val="7030A0"/>
                </a:solidFill>
                <a:latin typeface="Traditional Arabic" panose="02020603050405020304" pitchFamily="18" charset="-78"/>
                <a:cs typeface="Traditional Arabic" panose="02020603050405020304" pitchFamily="18" charset="-78"/>
              </a:rPr>
              <a:t>السيبراني</a:t>
            </a:r>
            <a:r>
              <a:rPr lang="ar-SA" sz="4800" b="1" u="sng" dirty="0">
                <a:solidFill>
                  <a:srgbClr val="7030A0"/>
                </a:solidFill>
                <a:latin typeface="Traditional Arabic" panose="02020603050405020304" pitchFamily="18" charset="-78"/>
                <a:cs typeface="Traditional Arabic" panose="02020603050405020304" pitchFamily="18" charset="-78"/>
              </a:rPr>
              <a:t>..</a:t>
            </a:r>
            <a:br>
              <a:rPr lang="en-US" sz="3600" dirty="0">
                <a:latin typeface="Traditional Arabic" panose="02020603050405020304" pitchFamily="18" charset="-78"/>
                <a:cs typeface="Traditional Arabic" panose="02020603050405020304" pitchFamily="18" charset="-78"/>
              </a:rPr>
            </a:br>
            <a:r>
              <a:rPr lang="ar-SA" sz="3600" dirty="0">
                <a:latin typeface="Traditional Arabic" panose="02020603050405020304" pitchFamily="18" charset="-78"/>
                <a:cs typeface="Traditional Arabic" panose="02020603050405020304" pitchFamily="18" charset="-78"/>
              </a:rPr>
              <a:t> </a:t>
            </a:r>
            <a:br>
              <a:rPr lang="en-US" sz="3600" dirty="0">
                <a:latin typeface="Traditional Arabic" panose="02020603050405020304" pitchFamily="18" charset="-78"/>
                <a:cs typeface="Traditional Arabic" panose="02020603050405020304" pitchFamily="18" charset="-78"/>
              </a:rPr>
            </a:br>
            <a:r>
              <a:rPr lang="ar-SA" sz="2400" dirty="0">
                <a:latin typeface="Traditional Arabic" panose="02020603050405020304" pitchFamily="18" charset="-78"/>
                <a:cs typeface="Traditional Arabic" panose="02020603050405020304" pitchFamily="18" charset="-78"/>
              </a:rPr>
              <a:t>إعداد :</a:t>
            </a:r>
            <a:br>
              <a:rPr lang="en-US" sz="2400" dirty="0">
                <a:latin typeface="Traditional Arabic" panose="02020603050405020304" pitchFamily="18" charset="-78"/>
                <a:cs typeface="Traditional Arabic" panose="02020603050405020304" pitchFamily="18" charset="-78"/>
              </a:rPr>
            </a:br>
            <a:r>
              <a:rPr lang="ar-SA" sz="2400" dirty="0">
                <a:latin typeface="Traditional Arabic" panose="02020603050405020304" pitchFamily="18" charset="-78"/>
                <a:cs typeface="Traditional Arabic" panose="02020603050405020304" pitchFamily="18" charset="-78"/>
              </a:rPr>
              <a:t>لطيفة بن عبدالرحمن العمير .</a:t>
            </a:r>
            <a:br>
              <a:rPr lang="en-US" sz="2400" dirty="0">
                <a:latin typeface="Traditional Arabic" panose="02020603050405020304" pitchFamily="18" charset="-78"/>
                <a:cs typeface="Traditional Arabic" panose="02020603050405020304" pitchFamily="18" charset="-78"/>
              </a:rPr>
            </a:br>
            <a:r>
              <a:rPr lang="ar-SA" sz="2400" dirty="0">
                <a:latin typeface="Traditional Arabic" panose="02020603050405020304" pitchFamily="18" charset="-78"/>
                <a:cs typeface="Traditional Arabic" panose="02020603050405020304" pitchFamily="18" charset="-78"/>
              </a:rPr>
              <a:t> </a:t>
            </a:r>
            <a:br>
              <a:rPr lang="en-US" sz="2400" dirty="0">
                <a:latin typeface="Traditional Arabic" panose="02020603050405020304" pitchFamily="18" charset="-78"/>
                <a:cs typeface="Traditional Arabic" panose="02020603050405020304" pitchFamily="18" charset="-78"/>
              </a:rPr>
            </a:br>
            <a:r>
              <a:rPr lang="ar-SA" sz="2400" dirty="0">
                <a:latin typeface="Traditional Arabic" panose="02020603050405020304" pitchFamily="18" charset="-78"/>
                <a:cs typeface="Traditional Arabic" panose="02020603050405020304" pitchFamily="18" charset="-78"/>
              </a:rPr>
              <a:t>مقدم للدكتورة :</a:t>
            </a:r>
            <a:br>
              <a:rPr lang="en-US" sz="2400" dirty="0">
                <a:latin typeface="Traditional Arabic" panose="02020603050405020304" pitchFamily="18" charset="-78"/>
                <a:cs typeface="Traditional Arabic" panose="02020603050405020304" pitchFamily="18" charset="-78"/>
              </a:rPr>
            </a:br>
            <a:r>
              <a:rPr lang="ar-SA" sz="2400" dirty="0">
                <a:latin typeface="Traditional Arabic" panose="02020603050405020304" pitchFamily="18" charset="-78"/>
                <a:cs typeface="Traditional Arabic" panose="02020603050405020304" pitchFamily="18" charset="-78"/>
              </a:rPr>
              <a:t>وفاء الفريح .</a:t>
            </a:r>
            <a:br>
              <a:rPr lang="en-US" sz="2400" dirty="0">
                <a:latin typeface="Traditional Arabic" panose="02020603050405020304" pitchFamily="18" charset="-78"/>
                <a:cs typeface="Traditional Arabic" panose="02020603050405020304" pitchFamily="18" charset="-78"/>
              </a:rPr>
            </a:br>
            <a:r>
              <a:rPr lang="ar-SA" sz="2400" dirty="0">
                <a:latin typeface="Traditional Arabic" panose="02020603050405020304" pitchFamily="18" charset="-78"/>
                <a:cs typeface="Traditional Arabic" panose="02020603050405020304" pitchFamily="18" charset="-78"/>
              </a:rPr>
              <a:t>الاستاذ المشارك بقسم أصول التربية.</a:t>
            </a:r>
            <a:br>
              <a:rPr lang="en-US" sz="2400" dirty="0">
                <a:latin typeface="Traditional Arabic" panose="02020603050405020304" pitchFamily="18" charset="-78"/>
                <a:cs typeface="Traditional Arabic" panose="02020603050405020304" pitchFamily="18" charset="-78"/>
              </a:rPr>
            </a:br>
            <a:r>
              <a:rPr lang="ar-SA" sz="2400" dirty="0">
                <a:latin typeface="Traditional Arabic" panose="02020603050405020304" pitchFamily="18" charset="-78"/>
                <a:cs typeface="Traditional Arabic" panose="02020603050405020304" pitchFamily="18" charset="-78"/>
              </a:rPr>
              <a:t>1441هـ</a:t>
            </a:r>
            <a:endParaRPr lang="en-US" sz="2400" dirty="0">
              <a:latin typeface="Traditional Arabic" panose="02020603050405020304" pitchFamily="18" charset="-78"/>
              <a:cs typeface="Traditional Arabic" panose="02020603050405020304" pitchFamily="18" charset="-78"/>
            </a:endParaRPr>
          </a:p>
        </p:txBody>
      </p:sp>
      <p:sp>
        <p:nvSpPr>
          <p:cNvPr id="3" name="عنوان فرعي 2">
            <a:extLst>
              <a:ext uri="{FF2B5EF4-FFF2-40B4-BE49-F238E27FC236}">
                <a16:creationId xmlns:a16="http://schemas.microsoft.com/office/drawing/2014/main" id="{221D739E-359E-40C6-9A96-A08779408329}"/>
              </a:ext>
            </a:extLst>
          </p:cNvPr>
          <p:cNvSpPr>
            <a:spLocks noGrp="1"/>
          </p:cNvSpPr>
          <p:nvPr>
            <p:ph type="subTitle" idx="1"/>
          </p:nvPr>
        </p:nvSpPr>
        <p:spPr>
          <a:xfrm>
            <a:off x="8930640" y="390615"/>
            <a:ext cx="3261360" cy="1655762"/>
          </a:xfrm>
        </p:spPr>
        <p:txBody>
          <a:bodyPr>
            <a:normAutofit fontScale="77500" lnSpcReduction="20000"/>
          </a:bodyPr>
          <a:lstStyle/>
          <a:p>
            <a:r>
              <a:rPr lang="ar-SA" dirty="0">
                <a:latin typeface="Traditional Arabic" panose="02020603050405020304" pitchFamily="18" charset="-78"/>
                <a:cs typeface="Traditional Arabic" panose="02020603050405020304" pitchFamily="18" charset="-78"/>
              </a:rPr>
              <a:t>المملكة العربية السعودية.</a:t>
            </a:r>
            <a:endParaRPr lang="en-US" dirty="0">
              <a:latin typeface="Traditional Arabic" panose="02020603050405020304" pitchFamily="18" charset="-78"/>
              <a:cs typeface="Traditional Arabic" panose="02020603050405020304" pitchFamily="18" charset="-78"/>
            </a:endParaRPr>
          </a:p>
          <a:p>
            <a:r>
              <a:rPr lang="ar-SA" dirty="0">
                <a:latin typeface="Traditional Arabic" panose="02020603050405020304" pitchFamily="18" charset="-78"/>
                <a:cs typeface="Traditional Arabic" panose="02020603050405020304" pitchFamily="18" charset="-78"/>
              </a:rPr>
              <a:t>وزارة التعليم .</a:t>
            </a:r>
            <a:endParaRPr lang="en-US" dirty="0">
              <a:latin typeface="Traditional Arabic" panose="02020603050405020304" pitchFamily="18" charset="-78"/>
              <a:cs typeface="Traditional Arabic" panose="02020603050405020304" pitchFamily="18" charset="-78"/>
            </a:endParaRPr>
          </a:p>
          <a:p>
            <a:r>
              <a:rPr lang="ar-SA" dirty="0">
                <a:latin typeface="Traditional Arabic" panose="02020603050405020304" pitchFamily="18" charset="-78"/>
                <a:cs typeface="Traditional Arabic" panose="02020603050405020304" pitchFamily="18" charset="-78"/>
              </a:rPr>
              <a:t>جامعة الإمام محمد بن سعود الإسلامية.</a:t>
            </a:r>
            <a:endParaRPr lang="en-US" dirty="0">
              <a:latin typeface="Traditional Arabic" panose="02020603050405020304" pitchFamily="18" charset="-78"/>
              <a:cs typeface="Traditional Arabic" panose="02020603050405020304" pitchFamily="18" charset="-78"/>
            </a:endParaRPr>
          </a:p>
          <a:p>
            <a:r>
              <a:rPr lang="ar-SA" dirty="0">
                <a:latin typeface="Traditional Arabic" panose="02020603050405020304" pitchFamily="18" charset="-78"/>
                <a:cs typeface="Traditional Arabic" panose="02020603050405020304" pitchFamily="18" charset="-78"/>
              </a:rPr>
              <a:t>كلية التربية.</a:t>
            </a:r>
            <a:endParaRPr lang="en-US" dirty="0">
              <a:latin typeface="Traditional Arabic" panose="02020603050405020304" pitchFamily="18" charset="-78"/>
              <a:cs typeface="Traditional Arabic" panose="02020603050405020304" pitchFamily="18" charset="-78"/>
            </a:endParaRPr>
          </a:p>
          <a:p>
            <a:r>
              <a:rPr lang="ar-SA" dirty="0">
                <a:latin typeface="Traditional Arabic" panose="02020603050405020304" pitchFamily="18" charset="-78"/>
                <a:cs typeface="Traditional Arabic" panose="02020603050405020304" pitchFamily="18" charset="-78"/>
              </a:rPr>
              <a:t>قسم أصول التربية.</a:t>
            </a:r>
            <a:endParaRPr lang="en-US" dirty="0">
              <a:latin typeface="Traditional Arabic" panose="02020603050405020304" pitchFamily="18" charset="-78"/>
              <a:cs typeface="Traditional Arabic" panose="02020603050405020304" pitchFamily="18" charset="-78"/>
            </a:endParaRPr>
          </a:p>
          <a:p>
            <a:endParaRPr lang="ar-SA" dirty="0"/>
          </a:p>
        </p:txBody>
      </p:sp>
      <p:pic>
        <p:nvPicPr>
          <p:cNvPr id="4" name="صورة 3">
            <a:extLst>
              <a:ext uri="{FF2B5EF4-FFF2-40B4-BE49-F238E27FC236}">
                <a16:creationId xmlns:a16="http://schemas.microsoft.com/office/drawing/2014/main" id="{C90374F7-CE94-497A-AC8E-5D848C6C201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722811" y="390615"/>
            <a:ext cx="1082040" cy="1418590"/>
          </a:xfrm>
          <a:prstGeom prst="rect">
            <a:avLst/>
          </a:prstGeom>
        </p:spPr>
      </p:pic>
      <p:pic>
        <p:nvPicPr>
          <p:cNvPr id="594" name="Google Shape;570;p33">
            <a:extLst>
              <a:ext uri="{FF2B5EF4-FFF2-40B4-BE49-F238E27FC236}">
                <a16:creationId xmlns:a16="http://schemas.microsoft.com/office/drawing/2014/main" id="{295ECE4A-B007-42FF-A36D-B64C542F004C}"/>
              </a:ext>
            </a:extLst>
          </p:cNvPr>
          <p:cNvPicPr preferRelativeResize="0"/>
          <p:nvPr/>
        </p:nvPicPr>
        <p:blipFill>
          <a:blip r:embed="rId3">
            <a:alphaModFix/>
          </a:blip>
          <a:stretch>
            <a:fillRect/>
          </a:stretch>
        </p:blipFill>
        <p:spPr>
          <a:xfrm flipH="1">
            <a:off x="288963" y="2939968"/>
            <a:ext cx="4818614" cy="3687225"/>
          </a:xfrm>
          <a:prstGeom prst="rect">
            <a:avLst/>
          </a:prstGeom>
          <a:noFill/>
          <a:ln>
            <a:noFill/>
          </a:ln>
        </p:spPr>
      </p:pic>
      <p:pic>
        <p:nvPicPr>
          <p:cNvPr id="595" name="Google Shape;765;p40">
            <a:extLst>
              <a:ext uri="{FF2B5EF4-FFF2-40B4-BE49-F238E27FC236}">
                <a16:creationId xmlns:a16="http://schemas.microsoft.com/office/drawing/2014/main" id="{5C3C2F2D-85DC-4DD2-BB37-7AABA502E03B}"/>
              </a:ext>
            </a:extLst>
          </p:cNvPr>
          <p:cNvPicPr preferRelativeResize="0"/>
          <p:nvPr/>
        </p:nvPicPr>
        <p:blipFill>
          <a:blip r:embed="rId4">
            <a:alphaModFix/>
          </a:blip>
          <a:stretch>
            <a:fillRect/>
          </a:stretch>
        </p:blipFill>
        <p:spPr>
          <a:xfrm>
            <a:off x="7337437" y="3493838"/>
            <a:ext cx="4346149" cy="3265901"/>
          </a:xfrm>
          <a:prstGeom prst="rect">
            <a:avLst/>
          </a:prstGeom>
          <a:noFill/>
          <a:ln>
            <a:noFill/>
          </a:ln>
        </p:spPr>
      </p:pic>
      <p:cxnSp>
        <p:nvCxnSpPr>
          <p:cNvPr id="597" name="موصل: على شكل مرفق 596">
            <a:extLst>
              <a:ext uri="{FF2B5EF4-FFF2-40B4-BE49-F238E27FC236}">
                <a16:creationId xmlns:a16="http://schemas.microsoft.com/office/drawing/2014/main" id="{EC19B78F-2976-4F1B-8E59-1A18BE96EA93}"/>
              </a:ext>
            </a:extLst>
          </p:cNvPr>
          <p:cNvCxnSpPr>
            <a:cxnSpLocks/>
          </p:cNvCxnSpPr>
          <p:nvPr/>
        </p:nvCxnSpPr>
        <p:spPr>
          <a:xfrm rot="10800000" flipV="1">
            <a:off x="3518933" y="5671420"/>
            <a:ext cx="4518938" cy="503720"/>
          </a:xfrm>
          <a:prstGeom prst="bentConnector3">
            <a:avLst>
              <a:gd name="adj1" fmla="val 50000"/>
            </a:avLst>
          </a:prstGeom>
          <a:ln w="28575">
            <a:gradFill>
              <a:gsLst>
                <a:gs pos="37000">
                  <a:srgbClr val="D1DCF0"/>
                </a:gs>
                <a:gs pos="0">
                  <a:srgbClr val="7030A0"/>
                </a:gs>
                <a:gs pos="74000">
                  <a:schemeClr val="accent1">
                    <a:lumMod val="45000"/>
                    <a:lumOff val="55000"/>
                  </a:schemeClr>
                </a:gs>
                <a:gs pos="98000">
                  <a:srgbClr val="00B050"/>
                </a:gs>
                <a:gs pos="100000">
                  <a:schemeClr val="accent6">
                    <a:lumMod val="60000"/>
                    <a:lumOff val="40000"/>
                  </a:schemeClr>
                </a:gs>
              </a:gsLst>
              <a:lin ang="5400000" scaled="1"/>
            </a:gra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3709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6B225F3-ABB2-4198-8BB4-EC5903405272}"/>
              </a:ext>
            </a:extLst>
          </p:cNvPr>
          <p:cNvSpPr>
            <a:spLocks noGrp="1"/>
          </p:cNvSpPr>
          <p:nvPr>
            <p:ph type="title"/>
          </p:nvPr>
        </p:nvSpPr>
        <p:spPr>
          <a:xfrm>
            <a:off x="838200" y="365126"/>
            <a:ext cx="10515600" cy="652514"/>
          </a:xfrm>
        </p:spPr>
        <p:txBody>
          <a:bodyPr>
            <a:normAutofit/>
          </a:bodyPr>
          <a:lstStyle/>
          <a:p>
            <a:r>
              <a:rPr lang="ar-SA" sz="3200" b="1" dirty="0">
                <a:solidFill>
                  <a:srgbClr val="7030A0"/>
                </a:solidFill>
                <a:latin typeface="Traditional Arabic" panose="02020603050405020304" pitchFamily="18" charset="-78"/>
                <a:cs typeface="Traditional Arabic" panose="02020603050405020304" pitchFamily="18" charset="-78"/>
              </a:rPr>
              <a:t>مقدمة:</a:t>
            </a:r>
          </a:p>
        </p:txBody>
      </p:sp>
      <p:sp>
        <p:nvSpPr>
          <p:cNvPr id="3" name="عنصر نائب للمحتوى 2">
            <a:extLst>
              <a:ext uri="{FF2B5EF4-FFF2-40B4-BE49-F238E27FC236}">
                <a16:creationId xmlns:a16="http://schemas.microsoft.com/office/drawing/2014/main" id="{6A231450-923C-46D3-8AED-F6D72C35BECB}"/>
              </a:ext>
            </a:extLst>
          </p:cNvPr>
          <p:cNvSpPr>
            <a:spLocks noGrp="1"/>
          </p:cNvSpPr>
          <p:nvPr>
            <p:ph idx="1"/>
          </p:nvPr>
        </p:nvSpPr>
        <p:spPr>
          <a:xfrm>
            <a:off x="838200" y="1673801"/>
            <a:ext cx="10515600" cy="3510398"/>
          </a:xfrm>
        </p:spPr>
        <p:txBody>
          <a:bodyPr>
            <a:normAutofit/>
          </a:bodyPr>
          <a:lstStyle/>
          <a:p>
            <a:pPr marL="0" indent="0">
              <a:buNone/>
            </a:pPr>
            <a:r>
              <a:rPr lang="ar-SA" sz="3600" dirty="0">
                <a:latin typeface="Traditional Arabic" panose="02020603050405020304" pitchFamily="18" charset="-78"/>
                <a:cs typeface="Traditional Arabic" panose="02020603050405020304" pitchFamily="18" charset="-78"/>
              </a:rPr>
              <a:t>إنّ العالم اليوم يعيش نهضة علمية عظيمة، وتقدّماً في مجال الاتصال وتقنية المعلومات، بشكل أصبح معه التطور العلمي والتقني مقياساً للتنافس الدولي نحو التنمية الشاملة. وقد واكب هذه النهضة السريعة والمتلاحقة في المجال التقني توجّه عالميّ نحو التعلّم الإلكتروني؛ إيماناً بأهميته وللاستفادة من مزاياه وتطبيقاته التفاعلية المتنوعة في مجال التعليم وصناعة المعرفة؛ وكذا لتحقيق أهداف المنظومة التعليمية، وتلبية احتياجات المتعلّم الذاتية، وتأهيله للتعامل مع متغيرات الحياة العصرية .</a:t>
            </a:r>
          </a:p>
        </p:txBody>
      </p:sp>
    </p:spTree>
    <p:extLst>
      <p:ext uri="{BB962C8B-B14F-4D97-AF65-F5344CB8AC3E}">
        <p14:creationId xmlns:p14="http://schemas.microsoft.com/office/powerpoint/2010/main" val="1549201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60F1C6EE-6BA9-4CA7-8D5E-D6B10A20393B}"/>
              </a:ext>
            </a:extLst>
          </p:cNvPr>
          <p:cNvSpPr>
            <a:spLocks noGrp="1"/>
          </p:cNvSpPr>
          <p:nvPr>
            <p:ph idx="1"/>
          </p:nvPr>
        </p:nvSpPr>
        <p:spPr>
          <a:xfrm>
            <a:off x="838200" y="1253331"/>
            <a:ext cx="10515600" cy="4351338"/>
          </a:xfrm>
        </p:spPr>
        <p:txBody>
          <a:bodyPr>
            <a:normAutofit/>
          </a:bodyPr>
          <a:lstStyle/>
          <a:p>
            <a:pPr marL="0" indent="0" algn="ctr">
              <a:buNone/>
            </a:pPr>
            <a:r>
              <a:rPr lang="ar-SA" sz="40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ماذا تعرفين عن الأمن </a:t>
            </a:r>
            <a:r>
              <a:rPr lang="ar-SA" sz="4000" b="1" dirty="0" err="1">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السيبراني</a:t>
            </a:r>
            <a:r>
              <a:rPr lang="ar-SA" sz="40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 </a:t>
            </a:r>
          </a:p>
          <a:p>
            <a:pPr marL="0" indent="0" algn="ctr">
              <a:buNone/>
            </a:pPr>
            <a:endParaRPr lang="ar-SA" sz="40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pic>
        <p:nvPicPr>
          <p:cNvPr id="7" name="صورة 6">
            <a:extLst>
              <a:ext uri="{FF2B5EF4-FFF2-40B4-BE49-F238E27FC236}">
                <a16:creationId xmlns:a16="http://schemas.microsoft.com/office/drawing/2014/main" id="{A99C73E5-D531-4945-9273-7386E1CB64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2526429"/>
            <a:ext cx="10515600" cy="3781425"/>
          </a:xfrm>
          <a:prstGeom prst="rect">
            <a:avLst/>
          </a:prstGeom>
          <a:effectLst>
            <a:glow rad="127000">
              <a:srgbClr val="65B9B1"/>
            </a:glow>
          </a:effectLst>
        </p:spPr>
      </p:pic>
    </p:spTree>
    <p:extLst>
      <p:ext uri="{BB962C8B-B14F-4D97-AF65-F5344CB8AC3E}">
        <p14:creationId xmlns:p14="http://schemas.microsoft.com/office/powerpoint/2010/main" val="2843995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92831E61-0153-4B14-8AB6-BB2DD1856EB5}"/>
              </a:ext>
            </a:extLst>
          </p:cNvPr>
          <p:cNvSpPr>
            <a:spLocks noGrp="1"/>
          </p:cNvSpPr>
          <p:nvPr>
            <p:ph idx="1"/>
          </p:nvPr>
        </p:nvSpPr>
        <p:spPr>
          <a:xfrm>
            <a:off x="4763729" y="1412670"/>
            <a:ext cx="6560574" cy="4351338"/>
          </a:xfrm>
        </p:spPr>
        <p:txBody>
          <a:bodyPr>
            <a:normAutofit lnSpcReduction="10000"/>
          </a:bodyPr>
          <a:lstStyle/>
          <a:p>
            <a:pPr marL="0" indent="0" algn="just">
              <a:buNone/>
            </a:pPr>
            <a:r>
              <a:rPr lang="ar-SA" sz="3600" dirty="0">
                <a:latin typeface="Traditional Arabic" panose="02020603050405020304" pitchFamily="18" charset="-78"/>
                <a:cs typeface="Traditional Arabic" panose="02020603050405020304" pitchFamily="18" charset="-78"/>
              </a:rPr>
              <a:t>قبل الحديث عن الأمن </a:t>
            </a:r>
            <a:r>
              <a:rPr lang="ar-SA" sz="3600" dirty="0" err="1">
                <a:latin typeface="Traditional Arabic" panose="02020603050405020304" pitchFamily="18" charset="-78"/>
                <a:cs typeface="Traditional Arabic" panose="02020603050405020304" pitchFamily="18" charset="-78"/>
              </a:rPr>
              <a:t>السيبراني</a:t>
            </a:r>
            <a:r>
              <a:rPr lang="ar-SA" sz="3600" dirty="0">
                <a:latin typeface="Traditional Arabic" panose="02020603050405020304" pitchFamily="18" charset="-78"/>
                <a:cs typeface="Traditional Arabic" panose="02020603050405020304" pitchFamily="18" charset="-78"/>
              </a:rPr>
              <a:t> في التعليم لنعد قليلا إلى الوراء لنتعرف على أصل ومعنى كلمة </a:t>
            </a:r>
            <a:r>
              <a:rPr lang="ar-SA" sz="3600" dirty="0" err="1">
                <a:latin typeface="Traditional Arabic" panose="02020603050405020304" pitchFamily="18" charset="-78"/>
                <a:cs typeface="Traditional Arabic" panose="02020603050405020304" pitchFamily="18" charset="-78"/>
              </a:rPr>
              <a:t>سيبراني</a:t>
            </a:r>
            <a:r>
              <a:rPr lang="ar-SA" sz="3600" dirty="0">
                <a:latin typeface="Traditional Arabic" panose="02020603050405020304" pitchFamily="18" charset="-78"/>
                <a:cs typeface="Traditional Arabic" panose="02020603050405020304" pitchFamily="18" charset="-78"/>
              </a:rPr>
              <a:t>. الكلمة تعتبر ترجمة حرفية لكلمة</a:t>
            </a:r>
            <a:r>
              <a:rPr lang="en-US" sz="3600" dirty="0">
                <a:latin typeface="Traditional Arabic" panose="02020603050405020304" pitchFamily="18" charset="-78"/>
                <a:cs typeface="Traditional Arabic" panose="02020603050405020304" pitchFamily="18" charset="-78"/>
              </a:rPr>
              <a:t> Cyber </a:t>
            </a:r>
            <a:r>
              <a:rPr lang="ar-SA" sz="3600" dirty="0">
                <a:latin typeface="Traditional Arabic" panose="02020603050405020304" pitchFamily="18" charset="-78"/>
                <a:cs typeface="Traditional Arabic" panose="02020603050405020304" pitchFamily="18" charset="-78"/>
              </a:rPr>
              <a:t>والتي استخدمت في الماضي للدلالة كيفية تواصل </a:t>
            </a:r>
            <a:r>
              <a:rPr lang="ar-SA" sz="3600" dirty="0" err="1">
                <a:latin typeface="Traditional Arabic" panose="02020603050405020304" pitchFamily="18" charset="-78"/>
                <a:cs typeface="Traditional Arabic" panose="02020603050405020304" pitchFamily="18" charset="-78"/>
              </a:rPr>
              <a:t>اﻵلات</a:t>
            </a:r>
            <a:r>
              <a:rPr lang="ar-SA" sz="3600" dirty="0">
                <a:latin typeface="Traditional Arabic" panose="02020603050405020304" pitchFamily="18" charset="-78"/>
                <a:cs typeface="Traditional Arabic" panose="02020603050405020304" pitchFamily="18" charset="-78"/>
              </a:rPr>
              <a:t> والكائنات الحية مع بعض وتحكمها. ومن تلك الكلمة نشأت مصطلحات كثيرة استخدمت في قصص و أفلام الخيال العلمي أو الفضاء </a:t>
            </a:r>
            <a:r>
              <a:rPr lang="ar-SA" sz="3600" dirty="0" err="1">
                <a:latin typeface="Traditional Arabic" panose="02020603050405020304" pitchFamily="18" charset="-78"/>
                <a:cs typeface="Traditional Arabic" panose="02020603050405020304" pitchFamily="18" charset="-78"/>
              </a:rPr>
              <a:t>السيبراني</a:t>
            </a:r>
            <a:r>
              <a:rPr lang="ar-SA" sz="3600" dirty="0">
                <a:latin typeface="Traditional Arabic" panose="02020603050405020304" pitchFamily="18" charset="-78"/>
                <a:cs typeface="Traditional Arabic" panose="02020603050405020304" pitchFamily="18" charset="-78"/>
              </a:rPr>
              <a:t> والذي يستخدم عادة للإشارة إلى الإنترنت وشبكات الاتصالات وكأنها فضاء وهمي أو افتراضي</a:t>
            </a:r>
            <a:r>
              <a:rPr lang="en-US" sz="3600" dirty="0">
                <a:latin typeface="Traditional Arabic" panose="02020603050405020304" pitchFamily="18" charset="-78"/>
                <a:cs typeface="Traditional Arabic" panose="02020603050405020304" pitchFamily="18" charset="-78"/>
              </a:rPr>
              <a:t>. </a:t>
            </a:r>
            <a:endParaRPr lang="ar-SA" sz="3600" dirty="0">
              <a:latin typeface="Traditional Arabic" panose="02020603050405020304" pitchFamily="18" charset="-78"/>
              <a:cs typeface="Traditional Arabic" panose="02020603050405020304" pitchFamily="18" charset="-78"/>
            </a:endParaRPr>
          </a:p>
        </p:txBody>
      </p:sp>
      <p:pic>
        <p:nvPicPr>
          <p:cNvPr id="4" name="Google Shape;870;p46">
            <a:extLst>
              <a:ext uri="{FF2B5EF4-FFF2-40B4-BE49-F238E27FC236}">
                <a16:creationId xmlns:a16="http://schemas.microsoft.com/office/drawing/2014/main" id="{AEF454EA-3F95-4E87-A76A-7B8B2EA952BB}"/>
              </a:ext>
            </a:extLst>
          </p:cNvPr>
          <p:cNvPicPr preferRelativeResize="0"/>
          <p:nvPr/>
        </p:nvPicPr>
        <p:blipFill>
          <a:blip r:embed="rId2">
            <a:alphaModFix/>
          </a:blip>
          <a:stretch>
            <a:fillRect/>
          </a:stretch>
        </p:blipFill>
        <p:spPr>
          <a:xfrm>
            <a:off x="545690" y="1283110"/>
            <a:ext cx="3908323" cy="4480898"/>
          </a:xfrm>
          <a:prstGeom prst="rect">
            <a:avLst/>
          </a:prstGeom>
          <a:noFill/>
          <a:ln>
            <a:noFill/>
          </a:ln>
          <a:effectLst>
            <a:glow rad="127000">
              <a:srgbClr val="65B9B1"/>
            </a:glow>
          </a:effectLst>
        </p:spPr>
      </p:pic>
    </p:spTree>
    <p:extLst>
      <p:ext uri="{BB962C8B-B14F-4D97-AF65-F5344CB8AC3E}">
        <p14:creationId xmlns:p14="http://schemas.microsoft.com/office/powerpoint/2010/main" val="460140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187BAC14-B627-483E-B866-17612E27E68A}"/>
              </a:ext>
            </a:extLst>
          </p:cNvPr>
          <p:cNvSpPr>
            <a:spLocks noGrp="1"/>
          </p:cNvSpPr>
          <p:nvPr>
            <p:ph idx="1"/>
          </p:nvPr>
        </p:nvSpPr>
        <p:spPr>
          <a:xfrm>
            <a:off x="6858000" y="988142"/>
            <a:ext cx="4127090" cy="5144576"/>
          </a:xfrm>
        </p:spPr>
        <p:txBody>
          <a:bodyPr>
            <a:normAutofit/>
          </a:bodyPr>
          <a:lstStyle/>
          <a:p>
            <a:pPr marL="0" indent="0">
              <a:buNone/>
            </a:pPr>
            <a:r>
              <a:rPr lang="ar-SA" sz="3200" dirty="0">
                <a:latin typeface="Traditional Arabic" panose="02020603050405020304" pitchFamily="18" charset="-78"/>
                <a:cs typeface="Traditional Arabic" panose="02020603050405020304" pitchFamily="18" charset="-78"/>
              </a:rPr>
              <a:t>ونظرا لحداثة الاتجاه تولدت الكثير من المفاهيم المرتبطة به والمصطلحات التي تحدد ماهيته بشكل دقيق .. مما أوجب على الجهات المعنية به توضيح المعاني والفروقات بين المصطلحات المتشابهة ، وقد أصدرت الهيئة الوطنية للأمن </a:t>
            </a:r>
            <a:r>
              <a:rPr lang="ar-SA" sz="3200" dirty="0" err="1">
                <a:latin typeface="Traditional Arabic" panose="02020603050405020304" pitchFamily="18" charset="-78"/>
                <a:cs typeface="Traditional Arabic" panose="02020603050405020304" pitchFamily="18" charset="-78"/>
              </a:rPr>
              <a:t>السيبراني</a:t>
            </a:r>
            <a:r>
              <a:rPr lang="ar-SA" sz="3200" dirty="0">
                <a:latin typeface="Traditional Arabic" panose="02020603050405020304" pitchFamily="18" charset="-78"/>
                <a:cs typeface="Traditional Arabic" panose="02020603050405020304" pitchFamily="18" charset="-78"/>
              </a:rPr>
              <a:t> في المملكة العربية السعودية دليلا للمصطلحات </a:t>
            </a:r>
            <a:r>
              <a:rPr lang="ar-SA" sz="3200" dirty="0" err="1">
                <a:latin typeface="Traditional Arabic" panose="02020603050405020304" pitchFamily="18" charset="-78"/>
                <a:cs typeface="Traditional Arabic" panose="02020603050405020304" pitchFamily="18" charset="-78"/>
              </a:rPr>
              <a:t>السيبرانية</a:t>
            </a:r>
            <a:r>
              <a:rPr lang="ar-SA" sz="3200" dirty="0">
                <a:latin typeface="Traditional Arabic" panose="02020603050405020304" pitchFamily="18" charset="-78"/>
                <a:cs typeface="Traditional Arabic" panose="02020603050405020304" pitchFamily="18" charset="-78"/>
              </a:rPr>
              <a:t> تشكل من 27 مصطلح </a:t>
            </a:r>
            <a:r>
              <a:rPr lang="ar-SA" sz="3200" dirty="0" err="1">
                <a:latin typeface="Traditional Arabic" panose="02020603050405020304" pitchFamily="18" charset="-78"/>
                <a:cs typeface="Traditional Arabic" panose="02020603050405020304" pitchFamily="18" charset="-78"/>
              </a:rPr>
              <a:t>سنتاول</a:t>
            </a:r>
            <a:r>
              <a:rPr lang="ar-SA" sz="3200" dirty="0">
                <a:latin typeface="Traditional Arabic" panose="02020603050405020304" pitchFamily="18" charset="-78"/>
                <a:cs typeface="Traditional Arabic" panose="02020603050405020304" pitchFamily="18" charset="-78"/>
              </a:rPr>
              <a:t> أشهرها وأكثرها رواجا لفهم طبيعة هذا الاتجاه ومن ثم علاقته بالتعليم  .. </a:t>
            </a:r>
            <a:endParaRPr lang="en-US" sz="3200" dirty="0">
              <a:latin typeface="Traditional Arabic" panose="02020603050405020304" pitchFamily="18" charset="-78"/>
              <a:cs typeface="Traditional Arabic" panose="02020603050405020304" pitchFamily="18" charset="-78"/>
            </a:endParaRPr>
          </a:p>
          <a:p>
            <a:pPr marL="0" indent="0">
              <a:buNone/>
            </a:pPr>
            <a:endParaRPr lang="ar-SA" dirty="0"/>
          </a:p>
        </p:txBody>
      </p:sp>
      <p:grpSp>
        <p:nvGrpSpPr>
          <p:cNvPr id="4" name="Google Shape;500;p31">
            <a:extLst>
              <a:ext uri="{FF2B5EF4-FFF2-40B4-BE49-F238E27FC236}">
                <a16:creationId xmlns:a16="http://schemas.microsoft.com/office/drawing/2014/main" id="{1FC02591-AD63-4125-8A93-B6CE244A6AAA}"/>
              </a:ext>
            </a:extLst>
          </p:cNvPr>
          <p:cNvGrpSpPr/>
          <p:nvPr/>
        </p:nvGrpSpPr>
        <p:grpSpPr>
          <a:xfrm>
            <a:off x="1059640" y="883598"/>
            <a:ext cx="4721728" cy="5353664"/>
            <a:chOff x="3185245" y="1214193"/>
            <a:chExt cx="3371950" cy="3561963"/>
          </a:xfrm>
        </p:grpSpPr>
        <p:sp>
          <p:nvSpPr>
            <p:cNvPr id="5" name="Google Shape;501;p31">
              <a:extLst>
                <a:ext uri="{FF2B5EF4-FFF2-40B4-BE49-F238E27FC236}">
                  <a16:creationId xmlns:a16="http://schemas.microsoft.com/office/drawing/2014/main" id="{ECDE1302-4654-4F6F-9062-CF22398CF478}"/>
                </a:ext>
              </a:extLst>
            </p:cNvPr>
            <p:cNvSpPr/>
            <p:nvPr/>
          </p:nvSpPr>
          <p:spPr>
            <a:xfrm>
              <a:off x="5049171" y="2318192"/>
              <a:ext cx="1053300" cy="1053300"/>
            </a:xfrm>
            <a:prstGeom prst="ellipse">
              <a:avLst/>
            </a:prstGeom>
            <a:solidFill>
              <a:srgbClr val="00FFFF">
                <a:alpha val="45380"/>
              </a:srgbClr>
            </a:solidFill>
            <a:ln w="28575" cap="flat" cmpd="sng">
              <a:solidFill>
                <a:srgbClr val="00FFFF"/>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C3B1"/>
                </a:solidFill>
                <a:latin typeface="Calibri"/>
                <a:ea typeface="Calibri"/>
                <a:cs typeface="Calibri"/>
                <a:sym typeface="Calibri"/>
              </a:endParaRPr>
            </a:p>
          </p:txBody>
        </p:sp>
        <p:sp>
          <p:nvSpPr>
            <p:cNvPr id="6" name="Google Shape;502;p31">
              <a:extLst>
                <a:ext uri="{FF2B5EF4-FFF2-40B4-BE49-F238E27FC236}">
                  <a16:creationId xmlns:a16="http://schemas.microsoft.com/office/drawing/2014/main" id="{C067DCFA-6C09-41BE-B545-499F8880C37C}"/>
                </a:ext>
              </a:extLst>
            </p:cNvPr>
            <p:cNvSpPr/>
            <p:nvPr/>
          </p:nvSpPr>
          <p:spPr>
            <a:xfrm>
              <a:off x="3900225" y="3177717"/>
              <a:ext cx="1053300" cy="1053300"/>
            </a:xfrm>
            <a:prstGeom prst="ellipse">
              <a:avLst/>
            </a:prstGeom>
            <a:solidFill>
              <a:schemeClr val="accent1">
                <a:alpha val="43080"/>
              </a:schemeClr>
            </a:solidFill>
            <a:ln w="28575" cap="flat" cmpd="sng">
              <a:solidFill>
                <a:schemeClr val="accent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dirty="0">
                <a:solidFill>
                  <a:srgbClr val="00C3B1"/>
                </a:solidFill>
                <a:latin typeface="Calibri"/>
                <a:ea typeface="Calibri"/>
                <a:cs typeface="Calibri"/>
                <a:sym typeface="Calibri"/>
              </a:endParaRPr>
            </a:p>
          </p:txBody>
        </p:sp>
        <p:cxnSp>
          <p:nvCxnSpPr>
            <p:cNvPr id="7" name="Google Shape;503;p31">
              <a:extLst>
                <a:ext uri="{FF2B5EF4-FFF2-40B4-BE49-F238E27FC236}">
                  <a16:creationId xmlns:a16="http://schemas.microsoft.com/office/drawing/2014/main" id="{9AA0A36D-0F59-44CE-83C8-C9BE713D421C}"/>
                </a:ext>
              </a:extLst>
            </p:cNvPr>
            <p:cNvCxnSpPr/>
            <p:nvPr/>
          </p:nvCxnSpPr>
          <p:spPr>
            <a:xfrm rot="10800000">
              <a:off x="6102395" y="2855209"/>
              <a:ext cx="454800" cy="0"/>
            </a:xfrm>
            <a:prstGeom prst="straightConnector1">
              <a:avLst/>
            </a:prstGeom>
            <a:noFill/>
            <a:ln w="28575" cap="flat" cmpd="sng">
              <a:solidFill>
                <a:srgbClr val="00FFFF"/>
              </a:solidFill>
              <a:prstDash val="solid"/>
              <a:round/>
              <a:headEnd type="none" w="med" len="med"/>
              <a:tailEnd type="none" w="med" len="med"/>
            </a:ln>
          </p:spPr>
        </p:cxnSp>
        <p:cxnSp>
          <p:nvCxnSpPr>
            <p:cNvPr id="8" name="Google Shape;504;p31">
              <a:extLst>
                <a:ext uri="{FF2B5EF4-FFF2-40B4-BE49-F238E27FC236}">
                  <a16:creationId xmlns:a16="http://schemas.microsoft.com/office/drawing/2014/main" id="{C22FF16E-AB32-42EC-BC3F-B87E8CDEDB7B}"/>
                </a:ext>
              </a:extLst>
            </p:cNvPr>
            <p:cNvCxnSpPr/>
            <p:nvPr/>
          </p:nvCxnSpPr>
          <p:spPr>
            <a:xfrm rot="10800000">
              <a:off x="4426821" y="4230755"/>
              <a:ext cx="0" cy="545400"/>
            </a:xfrm>
            <a:prstGeom prst="straightConnector1">
              <a:avLst/>
            </a:prstGeom>
            <a:noFill/>
            <a:ln w="28575" cap="flat" cmpd="sng">
              <a:solidFill>
                <a:schemeClr val="accent1"/>
              </a:solidFill>
              <a:prstDash val="solid"/>
              <a:round/>
              <a:headEnd type="none" w="med" len="med"/>
              <a:tailEnd type="none" w="med" len="med"/>
            </a:ln>
          </p:spPr>
        </p:cxnSp>
        <p:grpSp>
          <p:nvGrpSpPr>
            <p:cNvPr id="9" name="Google Shape;505;p31">
              <a:extLst>
                <a:ext uri="{FF2B5EF4-FFF2-40B4-BE49-F238E27FC236}">
                  <a16:creationId xmlns:a16="http://schemas.microsoft.com/office/drawing/2014/main" id="{F55B2108-7116-441E-9893-5DD60415125E}"/>
                </a:ext>
              </a:extLst>
            </p:cNvPr>
            <p:cNvGrpSpPr/>
            <p:nvPr/>
          </p:nvGrpSpPr>
          <p:grpSpPr>
            <a:xfrm>
              <a:off x="3185245" y="2328599"/>
              <a:ext cx="1508100" cy="1053300"/>
              <a:chOff x="3185245" y="2328599"/>
              <a:chExt cx="1508100" cy="1053300"/>
            </a:xfrm>
          </p:grpSpPr>
          <p:sp>
            <p:nvSpPr>
              <p:cNvPr id="16" name="Google Shape;506;p31">
                <a:extLst>
                  <a:ext uri="{FF2B5EF4-FFF2-40B4-BE49-F238E27FC236}">
                    <a16:creationId xmlns:a16="http://schemas.microsoft.com/office/drawing/2014/main" id="{9FE2A3D0-EECD-47AA-9C7F-8ABABC30D223}"/>
                  </a:ext>
                </a:extLst>
              </p:cNvPr>
              <p:cNvSpPr/>
              <p:nvPr/>
            </p:nvSpPr>
            <p:spPr>
              <a:xfrm>
                <a:off x="3640045" y="2328599"/>
                <a:ext cx="1053300" cy="1053300"/>
              </a:xfrm>
              <a:prstGeom prst="ellipse">
                <a:avLst/>
              </a:prstGeom>
              <a:solidFill>
                <a:srgbClr val="11E4C1">
                  <a:alpha val="60000"/>
                </a:srgbClr>
              </a:solidFill>
              <a:ln w="28575" cap="flat" cmpd="sng">
                <a:solidFill>
                  <a:srgbClr val="11E4C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C3B1"/>
                  </a:solidFill>
                  <a:latin typeface="Calibri"/>
                  <a:ea typeface="Calibri"/>
                  <a:cs typeface="Calibri"/>
                  <a:sym typeface="Calibri"/>
                </a:endParaRPr>
              </a:p>
            </p:txBody>
          </p:sp>
          <p:cxnSp>
            <p:nvCxnSpPr>
              <p:cNvPr id="17" name="Google Shape;507;p31">
                <a:extLst>
                  <a:ext uri="{FF2B5EF4-FFF2-40B4-BE49-F238E27FC236}">
                    <a16:creationId xmlns:a16="http://schemas.microsoft.com/office/drawing/2014/main" id="{F874A341-9998-435D-AFAF-6C6DCC69921E}"/>
                  </a:ext>
                </a:extLst>
              </p:cNvPr>
              <p:cNvCxnSpPr>
                <a:stCxn id="16" idx="2"/>
              </p:cNvCxnSpPr>
              <p:nvPr/>
            </p:nvCxnSpPr>
            <p:spPr>
              <a:xfrm rot="10800000">
                <a:off x="3185245" y="2855249"/>
                <a:ext cx="454800" cy="0"/>
              </a:xfrm>
              <a:prstGeom prst="straightConnector1">
                <a:avLst/>
              </a:prstGeom>
              <a:noFill/>
              <a:ln w="28575" cap="flat" cmpd="sng">
                <a:solidFill>
                  <a:srgbClr val="11E4C1"/>
                </a:solidFill>
                <a:prstDash val="solid"/>
                <a:round/>
                <a:headEnd type="none" w="med" len="med"/>
                <a:tailEnd type="none" w="med" len="med"/>
              </a:ln>
            </p:spPr>
          </p:cxnSp>
        </p:grpSp>
        <p:grpSp>
          <p:nvGrpSpPr>
            <p:cNvPr id="10" name="Google Shape;508;p31">
              <a:extLst>
                <a:ext uri="{FF2B5EF4-FFF2-40B4-BE49-F238E27FC236}">
                  <a16:creationId xmlns:a16="http://schemas.microsoft.com/office/drawing/2014/main" id="{EA5762DE-F223-4BCF-BE70-B26ED2788ED6}"/>
                </a:ext>
              </a:extLst>
            </p:cNvPr>
            <p:cNvGrpSpPr/>
            <p:nvPr/>
          </p:nvGrpSpPr>
          <p:grpSpPr>
            <a:xfrm>
              <a:off x="4793145" y="3177717"/>
              <a:ext cx="1053300" cy="1598438"/>
              <a:chOff x="4793145" y="3177717"/>
              <a:chExt cx="1053300" cy="1598438"/>
            </a:xfrm>
          </p:grpSpPr>
          <p:sp>
            <p:nvSpPr>
              <p:cNvPr id="14" name="Google Shape;509;p31">
                <a:extLst>
                  <a:ext uri="{FF2B5EF4-FFF2-40B4-BE49-F238E27FC236}">
                    <a16:creationId xmlns:a16="http://schemas.microsoft.com/office/drawing/2014/main" id="{A4CA83B8-9B70-4304-A426-49C20CFFF2DB}"/>
                  </a:ext>
                </a:extLst>
              </p:cNvPr>
              <p:cNvSpPr/>
              <p:nvPr/>
            </p:nvSpPr>
            <p:spPr>
              <a:xfrm>
                <a:off x="4793145" y="3177717"/>
                <a:ext cx="1053300" cy="1053300"/>
              </a:xfrm>
              <a:prstGeom prst="ellipse">
                <a:avLst/>
              </a:prstGeom>
              <a:solidFill>
                <a:srgbClr val="E613D5">
                  <a:alpha val="48850"/>
                </a:srgbClr>
              </a:solidFill>
              <a:ln w="28575" cap="flat" cmpd="sng">
                <a:solidFill>
                  <a:srgbClr val="E613D5"/>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C3B1"/>
                  </a:solidFill>
                  <a:latin typeface="Calibri"/>
                  <a:ea typeface="Calibri"/>
                  <a:cs typeface="Calibri"/>
                  <a:sym typeface="Calibri"/>
                </a:endParaRPr>
              </a:p>
            </p:txBody>
          </p:sp>
          <p:cxnSp>
            <p:nvCxnSpPr>
              <p:cNvPr id="15" name="Google Shape;510;p31">
                <a:extLst>
                  <a:ext uri="{FF2B5EF4-FFF2-40B4-BE49-F238E27FC236}">
                    <a16:creationId xmlns:a16="http://schemas.microsoft.com/office/drawing/2014/main" id="{00EE2AED-1BA4-4859-92A3-2EAD4EC59306}"/>
                  </a:ext>
                </a:extLst>
              </p:cNvPr>
              <p:cNvCxnSpPr/>
              <p:nvPr/>
            </p:nvCxnSpPr>
            <p:spPr>
              <a:xfrm rot="10800000">
                <a:off x="5319761" y="4230755"/>
                <a:ext cx="0" cy="545400"/>
              </a:xfrm>
              <a:prstGeom prst="straightConnector1">
                <a:avLst/>
              </a:prstGeom>
              <a:noFill/>
              <a:ln w="28575" cap="flat" cmpd="sng">
                <a:solidFill>
                  <a:srgbClr val="E613D5"/>
                </a:solidFill>
                <a:prstDash val="solid"/>
                <a:round/>
                <a:headEnd type="none" w="med" len="med"/>
                <a:tailEnd type="none" w="med" len="med"/>
              </a:ln>
            </p:spPr>
          </p:cxnSp>
        </p:grpSp>
        <p:grpSp>
          <p:nvGrpSpPr>
            <p:cNvPr id="11" name="Google Shape;511;p31">
              <a:extLst>
                <a:ext uri="{FF2B5EF4-FFF2-40B4-BE49-F238E27FC236}">
                  <a16:creationId xmlns:a16="http://schemas.microsoft.com/office/drawing/2014/main" id="{F7B2BAD6-41F0-4F75-AD61-361597643E2B}"/>
                </a:ext>
              </a:extLst>
            </p:cNvPr>
            <p:cNvGrpSpPr/>
            <p:nvPr/>
          </p:nvGrpSpPr>
          <p:grpSpPr>
            <a:xfrm>
              <a:off x="4328997" y="1214193"/>
              <a:ext cx="1053300" cy="1607801"/>
              <a:chOff x="4328997" y="1214193"/>
              <a:chExt cx="1053300" cy="1607801"/>
            </a:xfrm>
          </p:grpSpPr>
          <p:sp>
            <p:nvSpPr>
              <p:cNvPr id="12" name="Google Shape;512;p31">
                <a:extLst>
                  <a:ext uri="{FF2B5EF4-FFF2-40B4-BE49-F238E27FC236}">
                    <a16:creationId xmlns:a16="http://schemas.microsoft.com/office/drawing/2014/main" id="{AB4000BA-B4BB-4714-A9DD-344FAE164CEA}"/>
                  </a:ext>
                </a:extLst>
              </p:cNvPr>
              <p:cNvSpPr/>
              <p:nvPr/>
            </p:nvSpPr>
            <p:spPr>
              <a:xfrm>
                <a:off x="4328997" y="1768693"/>
                <a:ext cx="1053300" cy="1053300"/>
              </a:xfrm>
              <a:prstGeom prst="ellipse">
                <a:avLst/>
              </a:prstGeom>
              <a:solidFill>
                <a:srgbClr val="7337D4">
                  <a:alpha val="80770"/>
                </a:srgbClr>
              </a:solidFill>
              <a:ln w="28575" cap="flat" cmpd="sng">
                <a:solidFill>
                  <a:srgbClr val="7337D4"/>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FFFFFF"/>
                  </a:solidFill>
                  <a:latin typeface="Calibri"/>
                  <a:ea typeface="Calibri"/>
                  <a:cs typeface="Calibri"/>
                  <a:sym typeface="Calibri"/>
                </a:endParaRPr>
              </a:p>
            </p:txBody>
          </p:sp>
          <p:cxnSp>
            <p:nvCxnSpPr>
              <p:cNvPr id="13" name="Google Shape;513;p31">
                <a:extLst>
                  <a:ext uri="{FF2B5EF4-FFF2-40B4-BE49-F238E27FC236}">
                    <a16:creationId xmlns:a16="http://schemas.microsoft.com/office/drawing/2014/main" id="{68604C40-0EBF-4363-909B-B2FE1BCA8C8B}"/>
                  </a:ext>
                </a:extLst>
              </p:cNvPr>
              <p:cNvCxnSpPr/>
              <p:nvPr/>
            </p:nvCxnSpPr>
            <p:spPr>
              <a:xfrm rot="10800000">
                <a:off x="4855597" y="1214193"/>
                <a:ext cx="0" cy="545400"/>
              </a:xfrm>
              <a:prstGeom prst="straightConnector1">
                <a:avLst/>
              </a:prstGeom>
              <a:noFill/>
              <a:ln w="28575" cap="flat" cmpd="sng">
                <a:solidFill>
                  <a:srgbClr val="7337D4"/>
                </a:solidFill>
                <a:prstDash val="solid"/>
                <a:round/>
                <a:headEnd type="none" w="med" len="med"/>
                <a:tailEnd type="none" w="med" len="med"/>
              </a:ln>
            </p:spPr>
          </p:cxnSp>
        </p:grpSp>
      </p:grpSp>
    </p:spTree>
    <p:extLst>
      <p:ext uri="{BB962C8B-B14F-4D97-AF65-F5344CB8AC3E}">
        <p14:creationId xmlns:p14="http://schemas.microsoft.com/office/powerpoint/2010/main" val="164845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FA3A357-D142-42D7-8074-4168FBA074DA}"/>
              </a:ext>
            </a:extLst>
          </p:cNvPr>
          <p:cNvSpPr>
            <a:spLocks noGrp="1"/>
          </p:cNvSpPr>
          <p:nvPr>
            <p:ph type="title"/>
          </p:nvPr>
        </p:nvSpPr>
        <p:spPr/>
        <p:txBody>
          <a:bodyPr>
            <a:normAutofit/>
          </a:bodyPr>
          <a:lstStyle/>
          <a:p>
            <a:r>
              <a:rPr lang="ar-SA" sz="3600" b="1" u="sng"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المفاهيم والمصطلحات </a:t>
            </a:r>
            <a:endParaRPr lang="ar-SA" sz="3600" u="sng"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3" name="عنصر نائب للمحتوى 2">
            <a:extLst>
              <a:ext uri="{FF2B5EF4-FFF2-40B4-BE49-F238E27FC236}">
                <a16:creationId xmlns:a16="http://schemas.microsoft.com/office/drawing/2014/main" id="{6F83D4E1-91DB-453C-8747-1655BF489DA4}"/>
              </a:ext>
            </a:extLst>
          </p:cNvPr>
          <p:cNvSpPr>
            <a:spLocks noGrp="1"/>
          </p:cNvSpPr>
          <p:nvPr>
            <p:ph idx="1"/>
          </p:nvPr>
        </p:nvSpPr>
        <p:spPr>
          <a:xfrm>
            <a:off x="707922" y="1427418"/>
            <a:ext cx="7860891" cy="4884891"/>
          </a:xfrm>
        </p:spPr>
        <p:txBody>
          <a:bodyPr>
            <a:normAutofit fontScale="92500" lnSpcReduction="10000"/>
          </a:bodyPr>
          <a:lstStyle/>
          <a:p>
            <a:pPr marL="0" indent="0">
              <a:buNone/>
            </a:pPr>
            <a:r>
              <a:rPr lang="ar-SA" sz="3600" b="1" dirty="0">
                <a:latin typeface="Traditional Arabic" panose="02020603050405020304" pitchFamily="18" charset="-78"/>
                <a:cs typeface="Traditional Arabic" panose="02020603050405020304" pitchFamily="18" charset="-78"/>
              </a:rPr>
              <a:t>الأمن </a:t>
            </a:r>
            <a:r>
              <a:rPr lang="ar-SA" sz="3600" b="1" dirty="0" err="1">
                <a:latin typeface="Traditional Arabic" panose="02020603050405020304" pitchFamily="18" charset="-78"/>
                <a:cs typeface="Traditional Arabic" panose="02020603050405020304" pitchFamily="18" charset="-78"/>
              </a:rPr>
              <a:t>السيبراني</a:t>
            </a:r>
            <a:r>
              <a:rPr lang="ar-SA" sz="3600" b="1" dirty="0">
                <a:latin typeface="Traditional Arabic" panose="02020603050405020304" pitchFamily="18" charset="-78"/>
                <a:cs typeface="Traditional Arabic" panose="02020603050405020304" pitchFamily="18" charset="-78"/>
              </a:rPr>
              <a:t> : </a:t>
            </a:r>
            <a:endParaRPr lang="en-US" sz="3600" dirty="0">
              <a:latin typeface="Traditional Arabic" panose="02020603050405020304" pitchFamily="18" charset="-78"/>
              <a:cs typeface="Traditional Arabic" panose="02020603050405020304" pitchFamily="18" charset="-78"/>
            </a:endParaRPr>
          </a:p>
          <a:p>
            <a:pPr marL="0" indent="0">
              <a:buNone/>
            </a:pPr>
            <a:r>
              <a:rPr lang="ar-SA" sz="3600" dirty="0">
                <a:latin typeface="Traditional Arabic" panose="02020603050405020304" pitchFamily="18" charset="-78"/>
                <a:cs typeface="Traditional Arabic" panose="02020603050405020304" pitchFamily="18" charset="-78"/>
              </a:rPr>
              <a:t>حماية الشبكات وأنظمة تقنية المعلومات وأنظمة التقنيات التشغيلية ومكوناتها من عتاد وبرمجيات وما تقدمه من خدمات وما تحويه من بيانات من أي اختراق أو تعديل أو تعطيل أو دخول أو استخدام أو استخدام غير مشروع ويشمل مفهوم الأمن </a:t>
            </a:r>
            <a:r>
              <a:rPr lang="ar-SA" sz="3600" dirty="0" err="1">
                <a:latin typeface="Traditional Arabic" panose="02020603050405020304" pitchFamily="18" charset="-78"/>
                <a:cs typeface="Traditional Arabic" panose="02020603050405020304" pitchFamily="18" charset="-78"/>
              </a:rPr>
              <a:t>السيبراني</a:t>
            </a:r>
            <a:r>
              <a:rPr lang="ar-SA" sz="3600" dirty="0">
                <a:latin typeface="Traditional Arabic" panose="02020603050405020304" pitchFamily="18" charset="-78"/>
                <a:cs typeface="Traditional Arabic" panose="02020603050405020304" pitchFamily="18" charset="-78"/>
              </a:rPr>
              <a:t> أمن المعلومات والأمن الإلكتروني والأمن الرقمي وما إلى ذلك .. </a:t>
            </a:r>
            <a:endParaRPr lang="en-US" sz="3600" dirty="0">
              <a:latin typeface="Traditional Arabic" panose="02020603050405020304" pitchFamily="18" charset="-78"/>
              <a:cs typeface="Traditional Arabic" panose="02020603050405020304" pitchFamily="18" charset="-78"/>
            </a:endParaRPr>
          </a:p>
          <a:p>
            <a:pPr marL="0" indent="0">
              <a:buNone/>
            </a:pPr>
            <a:r>
              <a:rPr lang="ar-SA" sz="3600" b="1" dirty="0">
                <a:latin typeface="Traditional Arabic" panose="02020603050405020304" pitchFamily="18" charset="-78"/>
                <a:cs typeface="Traditional Arabic" panose="02020603050405020304" pitchFamily="18" charset="-78"/>
              </a:rPr>
              <a:t>الفضاء </a:t>
            </a:r>
            <a:r>
              <a:rPr lang="ar-SA" sz="3600" b="1" dirty="0" err="1">
                <a:latin typeface="Traditional Arabic" panose="02020603050405020304" pitchFamily="18" charset="-78"/>
                <a:cs typeface="Traditional Arabic" panose="02020603050405020304" pitchFamily="18" charset="-78"/>
              </a:rPr>
              <a:t>السيبراني</a:t>
            </a:r>
            <a:r>
              <a:rPr lang="ar-SA" sz="3600" b="1" dirty="0">
                <a:latin typeface="Traditional Arabic" panose="02020603050405020304" pitchFamily="18" charset="-78"/>
                <a:cs typeface="Traditional Arabic" panose="02020603050405020304" pitchFamily="18" charset="-78"/>
              </a:rPr>
              <a:t> : </a:t>
            </a:r>
            <a:endParaRPr lang="en-US" sz="3600" dirty="0">
              <a:latin typeface="Traditional Arabic" panose="02020603050405020304" pitchFamily="18" charset="-78"/>
              <a:cs typeface="Traditional Arabic" panose="02020603050405020304" pitchFamily="18" charset="-78"/>
            </a:endParaRPr>
          </a:p>
          <a:p>
            <a:pPr marL="0" indent="0">
              <a:buNone/>
            </a:pPr>
            <a:r>
              <a:rPr lang="ar-SA" sz="3600" dirty="0">
                <a:latin typeface="Traditional Arabic" panose="02020603050405020304" pitchFamily="18" charset="-78"/>
                <a:cs typeface="Traditional Arabic" panose="02020603050405020304" pitchFamily="18" charset="-78"/>
              </a:rPr>
              <a:t>الشبكة المترابطة من البنية التحتية لتقنية المعلومات والتي تشمل الانترنت وشبكات الاتصالات و أنظمة الحاسب والأجهزة المرتبطة بالأنترنت إلى جانب العتاد وأجهزة التحكم المرتبطة بها </a:t>
            </a:r>
            <a:r>
              <a:rPr lang="ar-SA" dirty="0"/>
              <a:t>.</a:t>
            </a:r>
            <a:endParaRPr lang="en-US" dirty="0"/>
          </a:p>
          <a:p>
            <a:pPr marL="0" indent="0">
              <a:buNone/>
            </a:pPr>
            <a:endParaRPr lang="ar-SA" dirty="0"/>
          </a:p>
        </p:txBody>
      </p:sp>
      <p:pic>
        <p:nvPicPr>
          <p:cNvPr id="4" name="Google Shape;254;p25">
            <a:extLst>
              <a:ext uri="{FF2B5EF4-FFF2-40B4-BE49-F238E27FC236}">
                <a16:creationId xmlns:a16="http://schemas.microsoft.com/office/drawing/2014/main" id="{D7C2E380-4E5C-4BD0-9142-40BCAFB4A2A6}"/>
              </a:ext>
            </a:extLst>
          </p:cNvPr>
          <p:cNvPicPr preferRelativeResize="0"/>
          <p:nvPr/>
        </p:nvPicPr>
        <p:blipFill rotWithShape="1">
          <a:blip r:embed="rId2">
            <a:alphaModFix/>
          </a:blip>
          <a:srcRect l="13539" t="1994" b="4345"/>
          <a:stretch/>
        </p:blipFill>
        <p:spPr>
          <a:xfrm>
            <a:off x="7856277" y="1422099"/>
            <a:ext cx="3627801" cy="5158800"/>
          </a:xfrm>
          <a:prstGeom prst="rect">
            <a:avLst/>
          </a:prstGeom>
          <a:noFill/>
          <a:ln>
            <a:noFill/>
          </a:ln>
        </p:spPr>
      </p:pic>
    </p:spTree>
    <p:extLst>
      <p:ext uri="{BB962C8B-B14F-4D97-AF65-F5344CB8AC3E}">
        <p14:creationId xmlns:p14="http://schemas.microsoft.com/office/powerpoint/2010/main" val="4203716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2A9C5734-3D21-4C36-946F-DECCA7DD4D18}"/>
              </a:ext>
            </a:extLst>
          </p:cNvPr>
          <p:cNvSpPr>
            <a:spLocks noGrp="1"/>
          </p:cNvSpPr>
          <p:nvPr>
            <p:ph idx="1"/>
          </p:nvPr>
        </p:nvSpPr>
        <p:spPr>
          <a:xfrm>
            <a:off x="838200" y="766916"/>
            <a:ext cx="7332406" cy="5410047"/>
          </a:xfrm>
        </p:spPr>
        <p:txBody>
          <a:bodyPr>
            <a:normAutofit lnSpcReduction="10000"/>
          </a:bodyPr>
          <a:lstStyle/>
          <a:p>
            <a:pPr marL="0" indent="0">
              <a:buNone/>
            </a:pPr>
            <a:r>
              <a:rPr lang="ar-SA" sz="32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صمود الأمن </a:t>
            </a:r>
            <a:r>
              <a:rPr lang="ar-SA" sz="3200" b="1" dirty="0" err="1">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السيبراني</a:t>
            </a:r>
            <a:r>
              <a:rPr lang="ar-SA" sz="32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 </a:t>
            </a:r>
            <a:endParaRPr lang="en-US" sz="32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0" indent="0">
              <a:buNone/>
            </a:pPr>
            <a:r>
              <a:rPr lang="ar-SA" sz="3200" dirty="0">
                <a:latin typeface="Traditional Arabic" panose="02020603050405020304" pitchFamily="18" charset="-78"/>
                <a:cs typeface="Traditional Arabic" panose="02020603050405020304" pitchFamily="18" charset="-78"/>
              </a:rPr>
              <a:t>القدرة الشاملة للجهة على التصدي للحوادث </a:t>
            </a:r>
            <a:r>
              <a:rPr lang="ar-SA" sz="3200" dirty="0" err="1">
                <a:latin typeface="Traditional Arabic" panose="02020603050405020304" pitchFamily="18" charset="-78"/>
                <a:cs typeface="Traditional Arabic" panose="02020603050405020304" pitchFamily="18" charset="-78"/>
              </a:rPr>
              <a:t>السيبرانية</a:t>
            </a:r>
            <a:r>
              <a:rPr lang="ar-SA" sz="3200" dirty="0">
                <a:latin typeface="Traditional Arabic" panose="02020603050405020304" pitchFamily="18" charset="-78"/>
                <a:cs typeface="Traditional Arabic" panose="02020603050405020304" pitchFamily="18" charset="-78"/>
              </a:rPr>
              <a:t> وامتصاص الأضرار والتعافي منها في الوقت المناسب .</a:t>
            </a:r>
            <a:endParaRPr lang="en-US" sz="3200" dirty="0">
              <a:latin typeface="Traditional Arabic" panose="02020603050405020304" pitchFamily="18" charset="-78"/>
              <a:cs typeface="Traditional Arabic" panose="02020603050405020304" pitchFamily="18" charset="-78"/>
            </a:endParaRPr>
          </a:p>
          <a:p>
            <a:pPr marL="0" indent="0">
              <a:buNone/>
            </a:pPr>
            <a:r>
              <a:rPr lang="ar-SA" sz="3200"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هجوم </a:t>
            </a:r>
            <a:r>
              <a:rPr lang="ar-SA" sz="3200" dirty="0" err="1">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سيبراني</a:t>
            </a:r>
            <a:r>
              <a:rPr lang="ar-SA" sz="3200"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 </a:t>
            </a:r>
            <a:endParaRPr lang="en-US" sz="3200"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0" indent="0">
              <a:buNone/>
            </a:pPr>
            <a:r>
              <a:rPr lang="ar-SA" sz="3200" dirty="0">
                <a:latin typeface="Traditional Arabic" panose="02020603050405020304" pitchFamily="18" charset="-78"/>
                <a:cs typeface="Traditional Arabic" panose="02020603050405020304" pitchFamily="18" charset="-78"/>
              </a:rPr>
              <a:t>استغلال غير مشروع لأنظمة الحاسب والشبكات والمنظمات التي يعتمد علمها على تقنية المعلومات والاتصالات الرقمية ، بهدف إحداث أضرار وتشمل أي نوع من الأنشطة الخبيثة التي تحاول الوصول غير المشروع أو تعطيل أو منع أو تدمير النظم المعلوماتية أو المعلومات نفسها </a:t>
            </a:r>
            <a:endParaRPr lang="en-US" sz="3200" dirty="0">
              <a:latin typeface="Traditional Arabic" panose="02020603050405020304" pitchFamily="18" charset="-78"/>
              <a:cs typeface="Traditional Arabic" panose="02020603050405020304" pitchFamily="18" charset="-78"/>
            </a:endParaRPr>
          </a:p>
          <a:p>
            <a:pPr marL="0" indent="0">
              <a:buNone/>
            </a:pPr>
            <a:r>
              <a:rPr lang="ar-SA" sz="32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دفاع أمني متعدد المستويات : </a:t>
            </a:r>
            <a:endParaRPr lang="en-US" sz="3200"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0" indent="0">
              <a:buNone/>
            </a:pPr>
            <a:r>
              <a:rPr lang="ar-SA" sz="3200" dirty="0">
                <a:latin typeface="Traditional Arabic" panose="02020603050405020304" pitchFamily="18" charset="-78"/>
                <a:cs typeface="Traditional Arabic" panose="02020603050405020304" pitchFamily="18" charset="-78"/>
              </a:rPr>
              <a:t>مفهوم يعنى بوضع مستويات متعددة من الضوابط الأمنية وذلك بالتكامل بين الأشخاص، التقنية والقدرات التشغيلية . </a:t>
            </a:r>
            <a:endParaRPr lang="en-US" sz="3200" dirty="0">
              <a:latin typeface="Traditional Arabic" panose="02020603050405020304" pitchFamily="18" charset="-78"/>
              <a:cs typeface="Traditional Arabic" panose="02020603050405020304" pitchFamily="18" charset="-78"/>
            </a:endParaRPr>
          </a:p>
          <a:p>
            <a:pPr marL="0" indent="0">
              <a:buNone/>
            </a:pPr>
            <a:endParaRPr lang="ar-SA" dirty="0"/>
          </a:p>
        </p:txBody>
      </p:sp>
      <p:pic>
        <p:nvPicPr>
          <p:cNvPr id="4" name="Google Shape;570;p33">
            <a:extLst>
              <a:ext uri="{FF2B5EF4-FFF2-40B4-BE49-F238E27FC236}">
                <a16:creationId xmlns:a16="http://schemas.microsoft.com/office/drawing/2014/main" id="{11C4A214-7C04-46F3-A171-9B8FBB666CE4}"/>
              </a:ext>
            </a:extLst>
          </p:cNvPr>
          <p:cNvPicPr preferRelativeResize="0"/>
          <p:nvPr/>
        </p:nvPicPr>
        <p:blipFill>
          <a:blip r:embed="rId2">
            <a:alphaModFix/>
          </a:blip>
          <a:stretch>
            <a:fillRect/>
          </a:stretch>
        </p:blipFill>
        <p:spPr>
          <a:xfrm flipH="1">
            <a:off x="8170603" y="766917"/>
            <a:ext cx="3878829" cy="5589638"/>
          </a:xfrm>
          <a:prstGeom prst="rect">
            <a:avLst/>
          </a:prstGeom>
          <a:noFill/>
          <a:ln>
            <a:noFill/>
          </a:ln>
        </p:spPr>
      </p:pic>
    </p:spTree>
    <p:extLst>
      <p:ext uri="{BB962C8B-B14F-4D97-AF65-F5344CB8AC3E}">
        <p14:creationId xmlns:p14="http://schemas.microsoft.com/office/powerpoint/2010/main" val="2629723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82679FA8-BCBF-473D-8ECB-4E16C400A60E}"/>
              </a:ext>
            </a:extLst>
          </p:cNvPr>
          <p:cNvSpPr>
            <a:spLocks noGrp="1"/>
          </p:cNvSpPr>
          <p:nvPr>
            <p:ph idx="1"/>
          </p:nvPr>
        </p:nvSpPr>
        <p:spPr>
          <a:xfrm>
            <a:off x="367480" y="1624934"/>
            <a:ext cx="7121013" cy="4351338"/>
          </a:xfrm>
        </p:spPr>
        <p:txBody>
          <a:bodyPr>
            <a:normAutofit/>
          </a:bodyPr>
          <a:lstStyle/>
          <a:p>
            <a:pPr marL="0" indent="0">
              <a:buNone/>
            </a:pPr>
            <a:r>
              <a:rPr lang="ar-SA" sz="32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أهمية الأمن </a:t>
            </a:r>
            <a:r>
              <a:rPr lang="ar-SA" sz="3200" b="1" dirty="0" err="1">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السيبراني</a:t>
            </a:r>
            <a:r>
              <a:rPr lang="ar-SA" sz="32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 </a:t>
            </a:r>
            <a:endParaRPr lang="en-US" sz="32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0" indent="0">
              <a:buNone/>
            </a:pPr>
            <a:r>
              <a:rPr lang="ar-SA" sz="3200" dirty="0">
                <a:latin typeface="Traditional Arabic" panose="02020603050405020304" pitchFamily="18" charset="-78"/>
                <a:cs typeface="Traditional Arabic" panose="02020603050405020304" pitchFamily="18" charset="-78"/>
              </a:rPr>
              <a:t>في عالمنا المترابط بواسطة الشبكة، يستفيد الجميع من برامج الدفاع </a:t>
            </a:r>
            <a:r>
              <a:rPr lang="ar-SA" sz="3200" dirty="0" err="1">
                <a:latin typeface="Traditional Arabic" panose="02020603050405020304" pitchFamily="18" charset="-78"/>
                <a:cs typeface="Traditional Arabic" panose="02020603050405020304" pitchFamily="18" charset="-78"/>
              </a:rPr>
              <a:t>السيبراني</a:t>
            </a:r>
            <a:r>
              <a:rPr lang="ar-SA" sz="3200" dirty="0">
                <a:latin typeface="Traditional Arabic" panose="02020603050405020304" pitchFamily="18" charset="-78"/>
                <a:cs typeface="Traditional Arabic" panose="02020603050405020304" pitchFamily="18" charset="-78"/>
              </a:rPr>
              <a:t>. فمثلاً على المستوى الفردي يمكن أن يؤدي هجوم الأمن </a:t>
            </a:r>
            <a:r>
              <a:rPr lang="ar-SA" sz="3200" dirty="0" err="1">
                <a:latin typeface="Traditional Arabic" panose="02020603050405020304" pitchFamily="18" charset="-78"/>
                <a:cs typeface="Traditional Arabic" panose="02020603050405020304" pitchFamily="18" charset="-78"/>
              </a:rPr>
              <a:t>السيبراني</a:t>
            </a:r>
            <a:r>
              <a:rPr lang="ar-SA" sz="3200" dirty="0">
                <a:latin typeface="Traditional Arabic" panose="02020603050405020304" pitchFamily="18" charset="-78"/>
                <a:cs typeface="Traditional Arabic" panose="02020603050405020304" pitchFamily="18" charset="-78"/>
              </a:rPr>
              <a:t> إلى سرقة الهوية أو محاولات الابتزاز أو فقدان البيانات المهمة مثل الصور العائلية كما تعتمد المجتمعات على البنية التحتية الحيوية مثل محطات الطاقة والمستشفيات وشركات الخدمات المالية لذا فإن تأمين هذه المنظمات وغيرها أمر ضروري للحفاظ على عمل مجتمعنا بطريقة آمنة وطبيعية</a:t>
            </a:r>
            <a:r>
              <a:rPr lang="en-US" sz="3200" dirty="0">
                <a:latin typeface="Traditional Arabic" panose="02020603050405020304" pitchFamily="18" charset="-78"/>
                <a:cs typeface="Traditional Arabic" panose="02020603050405020304" pitchFamily="18" charset="-78"/>
              </a:rPr>
              <a:t>. </a:t>
            </a:r>
            <a:endParaRPr lang="ar-SA" sz="3200" dirty="0">
              <a:latin typeface="Traditional Arabic" panose="02020603050405020304" pitchFamily="18" charset="-78"/>
              <a:cs typeface="Traditional Arabic" panose="02020603050405020304" pitchFamily="18" charset="-78"/>
            </a:endParaRPr>
          </a:p>
        </p:txBody>
      </p:sp>
      <p:pic>
        <p:nvPicPr>
          <p:cNvPr id="4" name="Google Shape;492;p30">
            <a:extLst>
              <a:ext uri="{FF2B5EF4-FFF2-40B4-BE49-F238E27FC236}">
                <a16:creationId xmlns:a16="http://schemas.microsoft.com/office/drawing/2014/main" id="{9B7CB909-AB7A-4E82-9D71-954AF1E1FB75}"/>
              </a:ext>
            </a:extLst>
          </p:cNvPr>
          <p:cNvPicPr preferRelativeResize="0"/>
          <p:nvPr/>
        </p:nvPicPr>
        <p:blipFill>
          <a:blip r:embed="rId2">
            <a:alphaModFix/>
          </a:blip>
          <a:stretch>
            <a:fillRect/>
          </a:stretch>
        </p:blipFill>
        <p:spPr>
          <a:xfrm flipH="1">
            <a:off x="7808040" y="1052922"/>
            <a:ext cx="4016480" cy="4752156"/>
          </a:xfrm>
          <a:prstGeom prst="rect">
            <a:avLst/>
          </a:prstGeom>
          <a:noFill/>
          <a:ln>
            <a:noFill/>
          </a:ln>
        </p:spPr>
      </p:pic>
    </p:spTree>
    <p:extLst>
      <p:ext uri="{BB962C8B-B14F-4D97-AF65-F5344CB8AC3E}">
        <p14:creationId xmlns:p14="http://schemas.microsoft.com/office/powerpoint/2010/main" val="4077016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B5CA9BA-F7B6-4487-874C-6AF62C5C481B}"/>
              </a:ext>
            </a:extLst>
          </p:cNvPr>
          <p:cNvSpPr>
            <a:spLocks noGrp="1"/>
          </p:cNvSpPr>
          <p:nvPr>
            <p:ph type="title"/>
          </p:nvPr>
        </p:nvSpPr>
        <p:spPr/>
        <p:txBody>
          <a:bodyPr/>
          <a:lstStyle/>
          <a:p>
            <a:pPr algn="ctr"/>
            <a:r>
              <a:rPr lang="ar-SA"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الهدف من الأمن </a:t>
            </a:r>
            <a:r>
              <a:rPr lang="ar-SA" b="1" dirty="0" err="1">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السيبراني</a:t>
            </a:r>
            <a:r>
              <a:rPr lang="ar-SA"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في المملكة </a:t>
            </a:r>
          </a:p>
        </p:txBody>
      </p:sp>
      <p:sp>
        <p:nvSpPr>
          <p:cNvPr id="6" name="Google Shape;2988;p55">
            <a:extLst>
              <a:ext uri="{FF2B5EF4-FFF2-40B4-BE49-F238E27FC236}">
                <a16:creationId xmlns:a16="http://schemas.microsoft.com/office/drawing/2014/main" id="{F435187A-B9B8-4AA3-A4D6-A3531CDAC35E}"/>
              </a:ext>
            </a:extLst>
          </p:cNvPr>
          <p:cNvSpPr/>
          <p:nvPr/>
        </p:nvSpPr>
        <p:spPr>
          <a:xfrm>
            <a:off x="471948" y="5286880"/>
            <a:ext cx="10563803" cy="118907"/>
          </a:xfrm>
          <a:prstGeom prst="rect">
            <a:avLst/>
          </a:prstGeom>
          <a:solidFill>
            <a:srgbClr val="65B9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 name="Google Shape;2989;p55">
            <a:extLst>
              <a:ext uri="{FF2B5EF4-FFF2-40B4-BE49-F238E27FC236}">
                <a16:creationId xmlns:a16="http://schemas.microsoft.com/office/drawing/2014/main" id="{322AAE06-F3F3-4DD5-AA2C-08C906F051CC}"/>
              </a:ext>
            </a:extLst>
          </p:cNvPr>
          <p:cNvGrpSpPr/>
          <p:nvPr/>
        </p:nvGrpSpPr>
        <p:grpSpPr>
          <a:xfrm rot="10800000">
            <a:off x="10495869" y="1660082"/>
            <a:ext cx="1286515" cy="3739022"/>
            <a:chOff x="7591902" y="2582984"/>
            <a:chExt cx="992854" cy="5056344"/>
          </a:xfrm>
        </p:grpSpPr>
        <p:sp>
          <p:nvSpPr>
            <p:cNvPr id="43" name="Google Shape;2990;p55">
              <a:extLst>
                <a:ext uri="{FF2B5EF4-FFF2-40B4-BE49-F238E27FC236}">
                  <a16:creationId xmlns:a16="http://schemas.microsoft.com/office/drawing/2014/main" id="{96C582E1-50DB-4C4B-B525-3D5F8E28B65B}"/>
                </a:ext>
              </a:extLst>
            </p:cNvPr>
            <p:cNvSpPr/>
            <p:nvPr/>
          </p:nvSpPr>
          <p:spPr>
            <a:xfrm>
              <a:off x="7591902" y="3502459"/>
              <a:ext cx="992854" cy="3950530"/>
            </a:xfrm>
            <a:custGeom>
              <a:avLst/>
              <a:gdLst/>
              <a:ahLst/>
              <a:cxnLst/>
              <a:rect l="l" t="t" r="r" b="b"/>
              <a:pathLst>
                <a:path w="27142" h="107997" extrusionOk="0">
                  <a:moveTo>
                    <a:pt x="2255" y="1"/>
                  </a:moveTo>
                  <a:lnTo>
                    <a:pt x="0" y="107996"/>
                  </a:lnTo>
                  <a:lnTo>
                    <a:pt x="24521" y="107616"/>
                  </a:lnTo>
                  <a:lnTo>
                    <a:pt x="27142" y="1186"/>
                  </a:lnTo>
                  <a:lnTo>
                    <a:pt x="2255" y="1"/>
                  </a:lnTo>
                  <a:close/>
                </a:path>
              </a:pathLst>
            </a:custGeom>
            <a:solidFill>
              <a:srgbClr val="B381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991;p55">
              <a:extLst>
                <a:ext uri="{FF2B5EF4-FFF2-40B4-BE49-F238E27FC236}">
                  <a16:creationId xmlns:a16="http://schemas.microsoft.com/office/drawing/2014/main" id="{49280ADC-ECA6-460D-95A1-94B21B84BE71}"/>
                </a:ext>
              </a:extLst>
            </p:cNvPr>
            <p:cNvSpPr/>
            <p:nvPr/>
          </p:nvSpPr>
          <p:spPr>
            <a:xfrm>
              <a:off x="8046006" y="2582984"/>
              <a:ext cx="216919" cy="273143"/>
            </a:xfrm>
            <a:custGeom>
              <a:avLst/>
              <a:gdLst/>
              <a:ahLst/>
              <a:cxnLst/>
              <a:rect l="l" t="t" r="r" b="b"/>
              <a:pathLst>
                <a:path w="5930" h="7467" extrusionOk="0">
                  <a:moveTo>
                    <a:pt x="3294" y="1"/>
                  </a:moveTo>
                  <a:cubicBezTo>
                    <a:pt x="3294" y="1"/>
                    <a:pt x="0" y="1289"/>
                    <a:pt x="381" y="7276"/>
                  </a:cubicBezTo>
                  <a:lnTo>
                    <a:pt x="5300" y="7467"/>
                  </a:lnTo>
                  <a:cubicBezTo>
                    <a:pt x="5300" y="7467"/>
                    <a:pt x="5929" y="1406"/>
                    <a:pt x="3294"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992;p55">
              <a:extLst>
                <a:ext uri="{FF2B5EF4-FFF2-40B4-BE49-F238E27FC236}">
                  <a16:creationId xmlns:a16="http://schemas.microsoft.com/office/drawing/2014/main" id="{F7D88DDF-76F5-477C-9AD4-2F403C36C530}"/>
                </a:ext>
              </a:extLst>
            </p:cNvPr>
            <p:cNvSpPr/>
            <p:nvPr/>
          </p:nvSpPr>
          <p:spPr>
            <a:xfrm>
              <a:off x="7674353" y="2817535"/>
              <a:ext cx="910403" cy="728344"/>
            </a:xfrm>
            <a:custGeom>
              <a:avLst/>
              <a:gdLst/>
              <a:ahLst/>
              <a:cxnLst/>
              <a:rect l="l" t="t" r="r" b="b"/>
              <a:pathLst>
                <a:path w="24888" h="19911" extrusionOk="0">
                  <a:moveTo>
                    <a:pt x="9795" y="1"/>
                  </a:moveTo>
                  <a:lnTo>
                    <a:pt x="9209" y="7306"/>
                  </a:lnTo>
                  <a:cubicBezTo>
                    <a:pt x="9209" y="7306"/>
                    <a:pt x="9004" y="10307"/>
                    <a:pt x="5344" y="13820"/>
                  </a:cubicBezTo>
                  <a:cubicBezTo>
                    <a:pt x="1670" y="17334"/>
                    <a:pt x="1" y="18725"/>
                    <a:pt x="1" y="18725"/>
                  </a:cubicBezTo>
                  <a:lnTo>
                    <a:pt x="24888" y="19910"/>
                  </a:lnTo>
                  <a:lnTo>
                    <a:pt x="24888" y="19910"/>
                  </a:lnTo>
                  <a:lnTo>
                    <a:pt x="20306" y="15182"/>
                  </a:lnTo>
                  <a:cubicBezTo>
                    <a:pt x="19413" y="14245"/>
                    <a:pt x="18666" y="13162"/>
                    <a:pt x="18124" y="11990"/>
                  </a:cubicBezTo>
                  <a:cubicBezTo>
                    <a:pt x="17451" y="10541"/>
                    <a:pt x="16646" y="8594"/>
                    <a:pt x="16529" y="7467"/>
                  </a:cubicBezTo>
                  <a:cubicBezTo>
                    <a:pt x="16265" y="4890"/>
                    <a:pt x="16602" y="498"/>
                    <a:pt x="16602" y="498"/>
                  </a:cubicBezTo>
                  <a:lnTo>
                    <a:pt x="9795"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993;p55">
              <a:extLst>
                <a:ext uri="{FF2B5EF4-FFF2-40B4-BE49-F238E27FC236}">
                  <a16:creationId xmlns:a16="http://schemas.microsoft.com/office/drawing/2014/main" id="{B9256AD1-F1E6-4BE6-944C-51330BE10EB8}"/>
                </a:ext>
              </a:extLst>
            </p:cNvPr>
            <p:cNvSpPr/>
            <p:nvPr/>
          </p:nvSpPr>
          <p:spPr>
            <a:xfrm>
              <a:off x="7591902" y="7439016"/>
              <a:ext cx="897015" cy="200312"/>
            </a:xfrm>
            <a:custGeom>
              <a:avLst/>
              <a:gdLst/>
              <a:ahLst/>
              <a:cxnLst/>
              <a:rect l="l" t="t" r="r" b="b"/>
              <a:pathLst>
                <a:path w="24522" h="5476" extrusionOk="0">
                  <a:moveTo>
                    <a:pt x="24521" y="1"/>
                  </a:moveTo>
                  <a:lnTo>
                    <a:pt x="0" y="396"/>
                  </a:lnTo>
                  <a:cubicBezTo>
                    <a:pt x="0" y="396"/>
                    <a:pt x="3250" y="4378"/>
                    <a:pt x="11448" y="5344"/>
                  </a:cubicBezTo>
                  <a:cubicBezTo>
                    <a:pt x="12211" y="5434"/>
                    <a:pt x="12935" y="5476"/>
                    <a:pt x="13622" y="5476"/>
                  </a:cubicBezTo>
                  <a:cubicBezTo>
                    <a:pt x="21511" y="5476"/>
                    <a:pt x="24521" y="1"/>
                    <a:pt x="2452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994;p55">
              <a:extLst>
                <a:ext uri="{FF2B5EF4-FFF2-40B4-BE49-F238E27FC236}">
                  <a16:creationId xmlns:a16="http://schemas.microsoft.com/office/drawing/2014/main" id="{4AA85E6E-59D1-4A50-B7B6-96631383F791}"/>
                </a:ext>
              </a:extLst>
            </p:cNvPr>
            <p:cNvSpPr/>
            <p:nvPr/>
          </p:nvSpPr>
          <p:spPr>
            <a:xfrm>
              <a:off x="7928730" y="3521225"/>
              <a:ext cx="324026" cy="3926936"/>
            </a:xfrm>
            <a:custGeom>
              <a:avLst/>
              <a:gdLst/>
              <a:ahLst/>
              <a:cxnLst/>
              <a:rect l="l" t="t" r="r" b="b"/>
              <a:pathLst>
                <a:path w="8858" h="107352" extrusionOk="0">
                  <a:moveTo>
                    <a:pt x="2577" y="0"/>
                  </a:moveTo>
                  <a:lnTo>
                    <a:pt x="0" y="107352"/>
                  </a:lnTo>
                  <a:lnTo>
                    <a:pt x="6632" y="107234"/>
                  </a:lnTo>
                  <a:lnTo>
                    <a:pt x="8857" y="307"/>
                  </a:lnTo>
                  <a:lnTo>
                    <a:pt x="2577" y="0"/>
                  </a:lnTo>
                  <a:close/>
                </a:path>
              </a:pathLst>
            </a:custGeom>
            <a:solidFill>
              <a:srgbClr val="65B9B1">
                <a:alpha val="8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8" name="Google Shape;2996;p55">
            <a:extLst>
              <a:ext uri="{FF2B5EF4-FFF2-40B4-BE49-F238E27FC236}">
                <a16:creationId xmlns:a16="http://schemas.microsoft.com/office/drawing/2014/main" id="{20FBB646-70D5-4C53-BF2B-1D63EE1570B4}"/>
              </a:ext>
            </a:extLst>
          </p:cNvPr>
          <p:cNvGrpSpPr/>
          <p:nvPr/>
        </p:nvGrpSpPr>
        <p:grpSpPr>
          <a:xfrm>
            <a:off x="3182024" y="4413531"/>
            <a:ext cx="646102" cy="763249"/>
            <a:chOff x="2043447" y="2046904"/>
            <a:chExt cx="498622" cy="438119"/>
          </a:xfrm>
        </p:grpSpPr>
        <p:sp>
          <p:nvSpPr>
            <p:cNvPr id="37" name="Google Shape;2997;p55">
              <a:extLst>
                <a:ext uri="{FF2B5EF4-FFF2-40B4-BE49-F238E27FC236}">
                  <a16:creationId xmlns:a16="http://schemas.microsoft.com/office/drawing/2014/main" id="{4F21CACC-8213-444D-9FC6-13337F7FC3A6}"/>
                </a:ext>
              </a:extLst>
            </p:cNvPr>
            <p:cNvSpPr/>
            <p:nvPr/>
          </p:nvSpPr>
          <p:spPr>
            <a:xfrm>
              <a:off x="2043447" y="2192602"/>
              <a:ext cx="498622" cy="292421"/>
            </a:xfrm>
            <a:custGeom>
              <a:avLst/>
              <a:gdLst/>
              <a:ahLst/>
              <a:cxnLst/>
              <a:rect l="l" t="t" r="r" b="b"/>
              <a:pathLst>
                <a:path w="13631" h="7994" extrusionOk="0">
                  <a:moveTo>
                    <a:pt x="1" y="0"/>
                  </a:moveTo>
                  <a:lnTo>
                    <a:pt x="1" y="7525"/>
                  </a:lnTo>
                  <a:cubicBezTo>
                    <a:pt x="1" y="7789"/>
                    <a:pt x="220" y="7994"/>
                    <a:pt x="484" y="7994"/>
                  </a:cubicBezTo>
                  <a:lnTo>
                    <a:pt x="13162" y="7994"/>
                  </a:lnTo>
                  <a:cubicBezTo>
                    <a:pt x="13425" y="7994"/>
                    <a:pt x="13630" y="7789"/>
                    <a:pt x="13630" y="7525"/>
                  </a:cubicBezTo>
                  <a:lnTo>
                    <a:pt x="13630"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998;p55">
              <a:extLst>
                <a:ext uri="{FF2B5EF4-FFF2-40B4-BE49-F238E27FC236}">
                  <a16:creationId xmlns:a16="http://schemas.microsoft.com/office/drawing/2014/main" id="{CE0E27D5-FEE8-4AEA-AF3A-BCFE48A8072C}"/>
                </a:ext>
              </a:extLst>
            </p:cNvPr>
            <p:cNvSpPr/>
            <p:nvPr/>
          </p:nvSpPr>
          <p:spPr>
            <a:xfrm>
              <a:off x="2043447" y="2046904"/>
              <a:ext cx="498622" cy="145735"/>
            </a:xfrm>
            <a:custGeom>
              <a:avLst/>
              <a:gdLst/>
              <a:ahLst/>
              <a:cxnLst/>
              <a:rect l="l" t="t" r="r" b="b"/>
              <a:pathLst>
                <a:path w="13631" h="3984" extrusionOk="0">
                  <a:moveTo>
                    <a:pt x="5662" y="1"/>
                  </a:moveTo>
                  <a:cubicBezTo>
                    <a:pt x="5654" y="1"/>
                    <a:pt x="5645" y="1"/>
                    <a:pt x="5637" y="1"/>
                  </a:cubicBezTo>
                  <a:lnTo>
                    <a:pt x="484" y="1"/>
                  </a:lnTo>
                  <a:cubicBezTo>
                    <a:pt x="220" y="1"/>
                    <a:pt x="1" y="206"/>
                    <a:pt x="1" y="470"/>
                  </a:cubicBezTo>
                  <a:lnTo>
                    <a:pt x="1" y="3983"/>
                  </a:lnTo>
                  <a:lnTo>
                    <a:pt x="13630" y="3983"/>
                  </a:lnTo>
                  <a:lnTo>
                    <a:pt x="13630" y="2344"/>
                  </a:lnTo>
                  <a:cubicBezTo>
                    <a:pt x="13630" y="2080"/>
                    <a:pt x="13425" y="1875"/>
                    <a:pt x="13162" y="1875"/>
                  </a:cubicBezTo>
                  <a:lnTo>
                    <a:pt x="6120" y="1875"/>
                  </a:lnTo>
                  <a:lnTo>
                    <a:pt x="6120" y="470"/>
                  </a:lnTo>
                  <a:cubicBezTo>
                    <a:pt x="6120" y="215"/>
                    <a:pt x="5914" y="1"/>
                    <a:pt x="5662" y="1"/>
                  </a:cubicBezTo>
                  <a:close/>
                </a:path>
              </a:pathLst>
            </a:custGeom>
            <a:solidFill>
              <a:srgbClr val="045A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2999;p55">
              <a:extLst>
                <a:ext uri="{FF2B5EF4-FFF2-40B4-BE49-F238E27FC236}">
                  <a16:creationId xmlns:a16="http://schemas.microsoft.com/office/drawing/2014/main" id="{FA035A56-2926-4088-8C7F-895D89705B87}"/>
                </a:ext>
              </a:extLst>
            </p:cNvPr>
            <p:cNvSpPr/>
            <p:nvPr/>
          </p:nvSpPr>
          <p:spPr>
            <a:xfrm>
              <a:off x="2335831" y="2338776"/>
              <a:ext cx="163366" cy="103412"/>
            </a:xfrm>
            <a:custGeom>
              <a:avLst/>
              <a:gdLst/>
              <a:ahLst/>
              <a:cxnLst/>
              <a:rect l="l" t="t" r="r" b="b"/>
              <a:pathLst>
                <a:path w="4466" h="2827" extrusionOk="0">
                  <a:moveTo>
                    <a:pt x="1" y="1"/>
                  </a:moveTo>
                  <a:lnTo>
                    <a:pt x="1" y="2826"/>
                  </a:lnTo>
                  <a:lnTo>
                    <a:pt x="4466" y="2826"/>
                  </a:lnTo>
                  <a:lnTo>
                    <a:pt x="446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000;p55">
              <a:extLst>
                <a:ext uri="{FF2B5EF4-FFF2-40B4-BE49-F238E27FC236}">
                  <a16:creationId xmlns:a16="http://schemas.microsoft.com/office/drawing/2014/main" id="{D5DDBF03-3390-41EB-994F-AEBCA9108FB7}"/>
                </a:ext>
              </a:extLst>
            </p:cNvPr>
            <p:cNvSpPr/>
            <p:nvPr/>
          </p:nvSpPr>
          <p:spPr>
            <a:xfrm>
              <a:off x="2358877" y="2364492"/>
              <a:ext cx="57321" cy="17193"/>
            </a:xfrm>
            <a:custGeom>
              <a:avLst/>
              <a:gdLst/>
              <a:ahLst/>
              <a:cxnLst/>
              <a:rect l="l" t="t" r="r" b="b"/>
              <a:pathLst>
                <a:path w="1567" h="470" extrusionOk="0">
                  <a:moveTo>
                    <a:pt x="308" y="1"/>
                  </a:moveTo>
                  <a:cubicBezTo>
                    <a:pt x="0" y="1"/>
                    <a:pt x="0" y="469"/>
                    <a:pt x="308" y="469"/>
                  </a:cubicBezTo>
                  <a:lnTo>
                    <a:pt x="1245" y="469"/>
                  </a:lnTo>
                  <a:cubicBezTo>
                    <a:pt x="1567" y="469"/>
                    <a:pt x="1567" y="1"/>
                    <a:pt x="1245"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001;p55">
              <a:extLst>
                <a:ext uri="{FF2B5EF4-FFF2-40B4-BE49-F238E27FC236}">
                  <a16:creationId xmlns:a16="http://schemas.microsoft.com/office/drawing/2014/main" id="{EEA63F4F-1139-4F00-81B5-5753D48F1B2C}"/>
                </a:ext>
              </a:extLst>
            </p:cNvPr>
            <p:cNvSpPr/>
            <p:nvPr/>
          </p:nvSpPr>
          <p:spPr>
            <a:xfrm>
              <a:off x="2427428" y="2364492"/>
              <a:ext cx="31642" cy="17193"/>
            </a:xfrm>
            <a:custGeom>
              <a:avLst/>
              <a:gdLst/>
              <a:ahLst/>
              <a:cxnLst/>
              <a:rect l="l" t="t" r="r" b="b"/>
              <a:pathLst>
                <a:path w="865" h="470" extrusionOk="0">
                  <a:moveTo>
                    <a:pt x="308" y="1"/>
                  </a:moveTo>
                  <a:cubicBezTo>
                    <a:pt x="0" y="1"/>
                    <a:pt x="0" y="469"/>
                    <a:pt x="308" y="469"/>
                  </a:cubicBezTo>
                  <a:lnTo>
                    <a:pt x="542" y="469"/>
                  </a:lnTo>
                  <a:cubicBezTo>
                    <a:pt x="864" y="469"/>
                    <a:pt x="864" y="1"/>
                    <a:pt x="542"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002;p55">
              <a:extLst>
                <a:ext uri="{FF2B5EF4-FFF2-40B4-BE49-F238E27FC236}">
                  <a16:creationId xmlns:a16="http://schemas.microsoft.com/office/drawing/2014/main" id="{870C89C6-D446-4EA1-A18E-B20E23DE3B76}"/>
                </a:ext>
              </a:extLst>
            </p:cNvPr>
            <p:cNvSpPr/>
            <p:nvPr/>
          </p:nvSpPr>
          <p:spPr>
            <a:xfrm>
              <a:off x="2358877" y="2399316"/>
              <a:ext cx="117312" cy="17156"/>
            </a:xfrm>
            <a:custGeom>
              <a:avLst/>
              <a:gdLst/>
              <a:ahLst/>
              <a:cxnLst/>
              <a:rect l="l" t="t" r="r" b="b"/>
              <a:pathLst>
                <a:path w="3207" h="469" extrusionOk="0">
                  <a:moveTo>
                    <a:pt x="308" y="0"/>
                  </a:moveTo>
                  <a:cubicBezTo>
                    <a:pt x="0" y="0"/>
                    <a:pt x="0" y="469"/>
                    <a:pt x="308" y="469"/>
                  </a:cubicBezTo>
                  <a:lnTo>
                    <a:pt x="2899" y="469"/>
                  </a:lnTo>
                  <a:cubicBezTo>
                    <a:pt x="3206" y="469"/>
                    <a:pt x="3206" y="0"/>
                    <a:pt x="2899"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 name="Google Shape;3003;p55">
            <a:extLst>
              <a:ext uri="{FF2B5EF4-FFF2-40B4-BE49-F238E27FC236}">
                <a16:creationId xmlns:a16="http://schemas.microsoft.com/office/drawing/2014/main" id="{25ADC47F-911D-4224-9FD2-8FE6ABD6B3C1}"/>
              </a:ext>
            </a:extLst>
          </p:cNvPr>
          <p:cNvGrpSpPr/>
          <p:nvPr/>
        </p:nvGrpSpPr>
        <p:grpSpPr>
          <a:xfrm>
            <a:off x="6906715" y="1593156"/>
            <a:ext cx="627331" cy="958194"/>
            <a:chOff x="4254599" y="2013726"/>
            <a:chExt cx="484136" cy="451470"/>
          </a:xfrm>
        </p:grpSpPr>
        <p:sp>
          <p:nvSpPr>
            <p:cNvPr id="32" name="Google Shape;3004;p55">
              <a:extLst>
                <a:ext uri="{FF2B5EF4-FFF2-40B4-BE49-F238E27FC236}">
                  <a16:creationId xmlns:a16="http://schemas.microsoft.com/office/drawing/2014/main" id="{3EA1E67F-D0BD-4ADF-8E1D-CF0D1E794E69}"/>
                </a:ext>
              </a:extLst>
            </p:cNvPr>
            <p:cNvSpPr/>
            <p:nvPr/>
          </p:nvSpPr>
          <p:spPr>
            <a:xfrm>
              <a:off x="4254599" y="2189383"/>
              <a:ext cx="484136" cy="275813"/>
            </a:xfrm>
            <a:custGeom>
              <a:avLst/>
              <a:gdLst/>
              <a:ahLst/>
              <a:cxnLst/>
              <a:rect l="l" t="t" r="r" b="b"/>
              <a:pathLst>
                <a:path w="13235" h="7540" extrusionOk="0">
                  <a:moveTo>
                    <a:pt x="73" y="1"/>
                  </a:moveTo>
                  <a:cubicBezTo>
                    <a:pt x="29" y="1"/>
                    <a:pt x="0" y="30"/>
                    <a:pt x="0" y="59"/>
                  </a:cubicBezTo>
                  <a:lnTo>
                    <a:pt x="1127" y="7481"/>
                  </a:lnTo>
                  <a:cubicBezTo>
                    <a:pt x="1127" y="7511"/>
                    <a:pt x="1157" y="7540"/>
                    <a:pt x="1186" y="7540"/>
                  </a:cubicBezTo>
                  <a:lnTo>
                    <a:pt x="12048" y="7540"/>
                  </a:lnTo>
                  <a:cubicBezTo>
                    <a:pt x="12078" y="7540"/>
                    <a:pt x="12107" y="7511"/>
                    <a:pt x="12107" y="7481"/>
                  </a:cubicBezTo>
                  <a:lnTo>
                    <a:pt x="13234" y="59"/>
                  </a:lnTo>
                  <a:cubicBezTo>
                    <a:pt x="13234" y="30"/>
                    <a:pt x="13205" y="1"/>
                    <a:pt x="13176" y="1"/>
                  </a:cubicBezTo>
                  <a:close/>
                </a:path>
              </a:pathLst>
            </a:custGeom>
            <a:solidFill>
              <a:srgbClr val="045A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005;p55">
              <a:extLst>
                <a:ext uri="{FF2B5EF4-FFF2-40B4-BE49-F238E27FC236}">
                  <a16:creationId xmlns:a16="http://schemas.microsoft.com/office/drawing/2014/main" id="{EBBF27AE-771D-4289-908A-F5BAF8A953E1}"/>
                </a:ext>
              </a:extLst>
            </p:cNvPr>
            <p:cNvSpPr/>
            <p:nvPr/>
          </p:nvSpPr>
          <p:spPr>
            <a:xfrm>
              <a:off x="4288325" y="2013726"/>
              <a:ext cx="417744" cy="175694"/>
            </a:xfrm>
            <a:custGeom>
              <a:avLst/>
              <a:gdLst/>
              <a:ahLst/>
              <a:cxnLst/>
              <a:rect l="l" t="t" r="r" b="b"/>
              <a:pathLst>
                <a:path w="11420" h="4803" extrusionOk="0">
                  <a:moveTo>
                    <a:pt x="176" y="1"/>
                  </a:moveTo>
                  <a:cubicBezTo>
                    <a:pt x="74" y="1"/>
                    <a:pt x="0" y="74"/>
                    <a:pt x="0" y="176"/>
                  </a:cubicBezTo>
                  <a:lnTo>
                    <a:pt x="0" y="4803"/>
                  </a:lnTo>
                  <a:lnTo>
                    <a:pt x="11419" y="4803"/>
                  </a:lnTo>
                  <a:lnTo>
                    <a:pt x="11419" y="1318"/>
                  </a:lnTo>
                  <a:cubicBezTo>
                    <a:pt x="11419" y="1216"/>
                    <a:pt x="11346" y="1143"/>
                    <a:pt x="11244" y="1143"/>
                  </a:cubicBezTo>
                  <a:lnTo>
                    <a:pt x="4202" y="1143"/>
                  </a:lnTo>
                  <a:cubicBezTo>
                    <a:pt x="4143" y="1143"/>
                    <a:pt x="4085" y="1113"/>
                    <a:pt x="4056" y="1055"/>
                  </a:cubicBezTo>
                  <a:lnTo>
                    <a:pt x="3470" y="89"/>
                  </a:lnTo>
                  <a:cubicBezTo>
                    <a:pt x="3441" y="30"/>
                    <a:pt x="3382" y="1"/>
                    <a:pt x="3324" y="1"/>
                  </a:cubicBezTo>
                  <a:close/>
                </a:path>
              </a:pathLst>
            </a:custGeom>
            <a:solidFill>
              <a:srgbClr val="045A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006;p55">
              <a:extLst>
                <a:ext uri="{FF2B5EF4-FFF2-40B4-BE49-F238E27FC236}">
                  <a16:creationId xmlns:a16="http://schemas.microsoft.com/office/drawing/2014/main" id="{4B5CD052-2E89-4065-803F-2D7508CDEDA6}"/>
                </a:ext>
              </a:extLst>
            </p:cNvPr>
            <p:cNvSpPr/>
            <p:nvPr/>
          </p:nvSpPr>
          <p:spPr>
            <a:xfrm>
              <a:off x="4313492" y="2155657"/>
              <a:ext cx="367410" cy="33763"/>
            </a:xfrm>
            <a:custGeom>
              <a:avLst/>
              <a:gdLst/>
              <a:ahLst/>
              <a:cxnLst/>
              <a:rect l="l" t="t" r="r" b="b"/>
              <a:pathLst>
                <a:path w="10044" h="923" extrusionOk="0">
                  <a:moveTo>
                    <a:pt x="0" y="0"/>
                  </a:moveTo>
                  <a:lnTo>
                    <a:pt x="0" y="923"/>
                  </a:lnTo>
                  <a:lnTo>
                    <a:pt x="10043" y="923"/>
                  </a:lnTo>
                  <a:lnTo>
                    <a:pt x="1004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007;p55">
              <a:extLst>
                <a:ext uri="{FF2B5EF4-FFF2-40B4-BE49-F238E27FC236}">
                  <a16:creationId xmlns:a16="http://schemas.microsoft.com/office/drawing/2014/main" id="{FCBB98FE-4B28-42F0-BFED-E679F46BE50F}"/>
                </a:ext>
              </a:extLst>
            </p:cNvPr>
            <p:cNvSpPr/>
            <p:nvPr/>
          </p:nvSpPr>
          <p:spPr>
            <a:xfrm>
              <a:off x="4321540" y="2130490"/>
              <a:ext cx="351314" cy="25204"/>
            </a:xfrm>
            <a:custGeom>
              <a:avLst/>
              <a:gdLst/>
              <a:ahLst/>
              <a:cxnLst/>
              <a:rect l="l" t="t" r="r" b="b"/>
              <a:pathLst>
                <a:path w="9604" h="689" extrusionOk="0">
                  <a:moveTo>
                    <a:pt x="0" y="0"/>
                  </a:moveTo>
                  <a:lnTo>
                    <a:pt x="0" y="688"/>
                  </a:lnTo>
                  <a:lnTo>
                    <a:pt x="9604" y="688"/>
                  </a:lnTo>
                  <a:lnTo>
                    <a:pt x="9604"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008;p55">
              <a:extLst>
                <a:ext uri="{FF2B5EF4-FFF2-40B4-BE49-F238E27FC236}">
                  <a16:creationId xmlns:a16="http://schemas.microsoft.com/office/drawing/2014/main" id="{85AA5E07-0482-4E6B-810F-E10A4FBDAF65}"/>
                </a:ext>
              </a:extLst>
            </p:cNvPr>
            <p:cNvSpPr/>
            <p:nvPr/>
          </p:nvSpPr>
          <p:spPr>
            <a:xfrm>
              <a:off x="4330100" y="2105835"/>
              <a:ext cx="334195" cy="24692"/>
            </a:xfrm>
            <a:custGeom>
              <a:avLst/>
              <a:gdLst/>
              <a:ahLst/>
              <a:cxnLst/>
              <a:rect l="l" t="t" r="r" b="b"/>
              <a:pathLst>
                <a:path w="9136" h="675" extrusionOk="0">
                  <a:moveTo>
                    <a:pt x="0" y="1"/>
                  </a:moveTo>
                  <a:lnTo>
                    <a:pt x="0" y="674"/>
                  </a:lnTo>
                  <a:lnTo>
                    <a:pt x="9135" y="674"/>
                  </a:lnTo>
                  <a:lnTo>
                    <a:pt x="9135"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 name="Google Shape;3009;p55">
            <a:extLst>
              <a:ext uri="{FF2B5EF4-FFF2-40B4-BE49-F238E27FC236}">
                <a16:creationId xmlns:a16="http://schemas.microsoft.com/office/drawing/2014/main" id="{1B18D8D0-CEC2-48CC-BB4B-591229C5B231}"/>
              </a:ext>
            </a:extLst>
          </p:cNvPr>
          <p:cNvGrpSpPr/>
          <p:nvPr/>
        </p:nvGrpSpPr>
        <p:grpSpPr>
          <a:xfrm>
            <a:off x="9009734" y="4218040"/>
            <a:ext cx="580832" cy="957003"/>
            <a:chOff x="6449106" y="2036772"/>
            <a:chExt cx="448251" cy="448251"/>
          </a:xfrm>
        </p:grpSpPr>
        <p:sp>
          <p:nvSpPr>
            <p:cNvPr id="24" name="Google Shape;3010;p55">
              <a:extLst>
                <a:ext uri="{FF2B5EF4-FFF2-40B4-BE49-F238E27FC236}">
                  <a16:creationId xmlns:a16="http://schemas.microsoft.com/office/drawing/2014/main" id="{F83D6AAC-0030-48C5-B612-97A71B792C7B}"/>
                </a:ext>
              </a:extLst>
            </p:cNvPr>
            <p:cNvSpPr/>
            <p:nvPr/>
          </p:nvSpPr>
          <p:spPr>
            <a:xfrm>
              <a:off x="6449106" y="2167948"/>
              <a:ext cx="448251" cy="271021"/>
            </a:xfrm>
            <a:custGeom>
              <a:avLst/>
              <a:gdLst/>
              <a:ahLst/>
              <a:cxnLst/>
              <a:rect l="l" t="t" r="r" b="b"/>
              <a:pathLst>
                <a:path w="12254" h="7409" extrusionOk="0">
                  <a:moveTo>
                    <a:pt x="1" y="1"/>
                  </a:moveTo>
                  <a:lnTo>
                    <a:pt x="1" y="6764"/>
                  </a:lnTo>
                  <a:lnTo>
                    <a:pt x="1260" y="6764"/>
                  </a:lnTo>
                  <a:lnTo>
                    <a:pt x="1260" y="7409"/>
                  </a:lnTo>
                  <a:lnTo>
                    <a:pt x="1904" y="7409"/>
                  </a:lnTo>
                  <a:lnTo>
                    <a:pt x="1904" y="3807"/>
                  </a:lnTo>
                  <a:lnTo>
                    <a:pt x="10351" y="3807"/>
                  </a:lnTo>
                  <a:lnTo>
                    <a:pt x="10351" y="7409"/>
                  </a:lnTo>
                  <a:lnTo>
                    <a:pt x="10995" y="7409"/>
                  </a:lnTo>
                  <a:lnTo>
                    <a:pt x="10995" y="6764"/>
                  </a:lnTo>
                  <a:lnTo>
                    <a:pt x="12254" y="6764"/>
                  </a:lnTo>
                  <a:lnTo>
                    <a:pt x="12254"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3011;p55">
              <a:extLst>
                <a:ext uri="{FF2B5EF4-FFF2-40B4-BE49-F238E27FC236}">
                  <a16:creationId xmlns:a16="http://schemas.microsoft.com/office/drawing/2014/main" id="{503ADBD9-E46F-4715-916F-E3F1C60B877D}"/>
                </a:ext>
              </a:extLst>
            </p:cNvPr>
            <p:cNvSpPr/>
            <p:nvPr/>
          </p:nvSpPr>
          <p:spPr>
            <a:xfrm>
              <a:off x="6449106" y="2167948"/>
              <a:ext cx="448251" cy="139297"/>
            </a:xfrm>
            <a:custGeom>
              <a:avLst/>
              <a:gdLst/>
              <a:ahLst/>
              <a:cxnLst/>
              <a:rect l="l" t="t" r="r" b="b"/>
              <a:pathLst>
                <a:path w="12254" h="3808" extrusionOk="0">
                  <a:moveTo>
                    <a:pt x="1" y="1"/>
                  </a:moveTo>
                  <a:lnTo>
                    <a:pt x="1" y="3807"/>
                  </a:lnTo>
                  <a:lnTo>
                    <a:pt x="12254" y="3807"/>
                  </a:lnTo>
                  <a:lnTo>
                    <a:pt x="12254" y="1"/>
                  </a:lnTo>
                  <a:close/>
                </a:path>
              </a:pathLst>
            </a:custGeom>
            <a:solidFill>
              <a:srgbClr val="045A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3012;p55">
              <a:extLst>
                <a:ext uri="{FF2B5EF4-FFF2-40B4-BE49-F238E27FC236}">
                  <a16:creationId xmlns:a16="http://schemas.microsoft.com/office/drawing/2014/main" id="{DB9357CB-6098-4718-857A-BC1E49728C98}"/>
                </a:ext>
              </a:extLst>
            </p:cNvPr>
            <p:cNvSpPr/>
            <p:nvPr/>
          </p:nvSpPr>
          <p:spPr>
            <a:xfrm>
              <a:off x="6495160" y="2307208"/>
              <a:ext cx="356143" cy="131761"/>
            </a:xfrm>
            <a:custGeom>
              <a:avLst/>
              <a:gdLst/>
              <a:ahLst/>
              <a:cxnLst/>
              <a:rect l="l" t="t" r="r" b="b"/>
              <a:pathLst>
                <a:path w="9736" h="3602" extrusionOk="0">
                  <a:moveTo>
                    <a:pt x="1" y="0"/>
                  </a:moveTo>
                  <a:lnTo>
                    <a:pt x="1" y="3602"/>
                  </a:lnTo>
                  <a:lnTo>
                    <a:pt x="9736" y="3602"/>
                  </a:lnTo>
                  <a:lnTo>
                    <a:pt x="9736"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3013;p55">
              <a:extLst>
                <a:ext uri="{FF2B5EF4-FFF2-40B4-BE49-F238E27FC236}">
                  <a16:creationId xmlns:a16="http://schemas.microsoft.com/office/drawing/2014/main" id="{1CB32A64-A9C5-49D2-9CB7-AA94D4404268}"/>
                </a:ext>
              </a:extLst>
            </p:cNvPr>
            <p:cNvSpPr/>
            <p:nvPr/>
          </p:nvSpPr>
          <p:spPr>
            <a:xfrm>
              <a:off x="6518718" y="2036772"/>
              <a:ext cx="309028" cy="131212"/>
            </a:xfrm>
            <a:custGeom>
              <a:avLst/>
              <a:gdLst/>
              <a:ahLst/>
              <a:cxnLst/>
              <a:rect l="l" t="t" r="r" b="b"/>
              <a:pathLst>
                <a:path w="8448" h="3587" extrusionOk="0">
                  <a:moveTo>
                    <a:pt x="1" y="0"/>
                  </a:moveTo>
                  <a:lnTo>
                    <a:pt x="1" y="3587"/>
                  </a:lnTo>
                  <a:lnTo>
                    <a:pt x="8448" y="3587"/>
                  </a:lnTo>
                  <a:lnTo>
                    <a:pt x="8448" y="1479"/>
                  </a:lnTo>
                  <a:lnTo>
                    <a:pt x="8448"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3014;p55">
              <a:extLst>
                <a:ext uri="{FF2B5EF4-FFF2-40B4-BE49-F238E27FC236}">
                  <a16:creationId xmlns:a16="http://schemas.microsoft.com/office/drawing/2014/main" id="{F6E6676C-B611-4C09-ABB4-752C6B2F22E8}"/>
                </a:ext>
              </a:extLst>
            </p:cNvPr>
            <p:cNvSpPr/>
            <p:nvPr/>
          </p:nvSpPr>
          <p:spPr>
            <a:xfrm>
              <a:off x="6518718" y="2307208"/>
              <a:ext cx="309028" cy="177815"/>
            </a:xfrm>
            <a:custGeom>
              <a:avLst/>
              <a:gdLst/>
              <a:ahLst/>
              <a:cxnLst/>
              <a:rect l="l" t="t" r="r" b="b"/>
              <a:pathLst>
                <a:path w="8448" h="4861" extrusionOk="0">
                  <a:moveTo>
                    <a:pt x="1" y="0"/>
                  </a:moveTo>
                  <a:lnTo>
                    <a:pt x="1" y="4861"/>
                  </a:lnTo>
                  <a:lnTo>
                    <a:pt x="8448" y="4861"/>
                  </a:lnTo>
                  <a:lnTo>
                    <a:pt x="8448"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015;p55">
              <a:extLst>
                <a:ext uri="{FF2B5EF4-FFF2-40B4-BE49-F238E27FC236}">
                  <a16:creationId xmlns:a16="http://schemas.microsoft.com/office/drawing/2014/main" id="{DE837CAC-6ECC-4821-BAB3-C5801D0C719E}"/>
                </a:ext>
              </a:extLst>
            </p:cNvPr>
            <p:cNvSpPr/>
            <p:nvPr/>
          </p:nvSpPr>
          <p:spPr>
            <a:xfrm>
              <a:off x="6570149" y="2361273"/>
              <a:ext cx="206201" cy="15583"/>
            </a:xfrm>
            <a:custGeom>
              <a:avLst/>
              <a:gdLst/>
              <a:ahLst/>
              <a:cxnLst/>
              <a:rect l="l" t="t" r="r" b="b"/>
              <a:pathLst>
                <a:path w="5637" h="426" extrusionOk="0">
                  <a:moveTo>
                    <a:pt x="278" y="1"/>
                  </a:moveTo>
                  <a:cubicBezTo>
                    <a:pt x="0" y="1"/>
                    <a:pt x="0" y="425"/>
                    <a:pt x="278" y="425"/>
                  </a:cubicBezTo>
                  <a:lnTo>
                    <a:pt x="5358" y="425"/>
                  </a:lnTo>
                  <a:cubicBezTo>
                    <a:pt x="5636" y="425"/>
                    <a:pt x="5636" y="1"/>
                    <a:pt x="5358" y="1"/>
                  </a:cubicBezTo>
                  <a:close/>
                </a:path>
              </a:pathLst>
            </a:custGeom>
            <a:solidFill>
              <a:srgbClr val="045A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16;p55">
              <a:extLst>
                <a:ext uri="{FF2B5EF4-FFF2-40B4-BE49-F238E27FC236}">
                  <a16:creationId xmlns:a16="http://schemas.microsoft.com/office/drawing/2014/main" id="{01C1492B-DA86-4006-86D2-35B014A6F12B}"/>
                </a:ext>
              </a:extLst>
            </p:cNvPr>
            <p:cNvSpPr/>
            <p:nvPr/>
          </p:nvSpPr>
          <p:spPr>
            <a:xfrm>
              <a:off x="6570149" y="2399828"/>
              <a:ext cx="206201" cy="15583"/>
            </a:xfrm>
            <a:custGeom>
              <a:avLst/>
              <a:gdLst/>
              <a:ahLst/>
              <a:cxnLst/>
              <a:rect l="l" t="t" r="r" b="b"/>
              <a:pathLst>
                <a:path w="5637" h="426" extrusionOk="0">
                  <a:moveTo>
                    <a:pt x="278" y="1"/>
                  </a:moveTo>
                  <a:cubicBezTo>
                    <a:pt x="0" y="1"/>
                    <a:pt x="0" y="425"/>
                    <a:pt x="278" y="425"/>
                  </a:cubicBezTo>
                  <a:lnTo>
                    <a:pt x="5358" y="425"/>
                  </a:lnTo>
                  <a:cubicBezTo>
                    <a:pt x="5636" y="425"/>
                    <a:pt x="5636" y="1"/>
                    <a:pt x="5358" y="1"/>
                  </a:cubicBezTo>
                  <a:close/>
                </a:path>
              </a:pathLst>
            </a:custGeom>
            <a:solidFill>
              <a:srgbClr val="045A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017;p55">
              <a:extLst>
                <a:ext uri="{FF2B5EF4-FFF2-40B4-BE49-F238E27FC236}">
                  <a16:creationId xmlns:a16="http://schemas.microsoft.com/office/drawing/2014/main" id="{ECE1275F-86B2-4597-8943-F4DDCA027837}"/>
                </a:ext>
              </a:extLst>
            </p:cNvPr>
            <p:cNvSpPr/>
            <p:nvPr/>
          </p:nvSpPr>
          <p:spPr>
            <a:xfrm>
              <a:off x="6797201" y="2206539"/>
              <a:ext cx="61601" cy="62149"/>
            </a:xfrm>
            <a:custGeom>
              <a:avLst/>
              <a:gdLst/>
              <a:ahLst/>
              <a:cxnLst/>
              <a:rect l="l" t="t" r="r" b="b"/>
              <a:pathLst>
                <a:path w="1684" h="1699" extrusionOk="0">
                  <a:moveTo>
                    <a:pt x="835" y="0"/>
                  </a:moveTo>
                  <a:cubicBezTo>
                    <a:pt x="366" y="0"/>
                    <a:pt x="0" y="381"/>
                    <a:pt x="0" y="849"/>
                  </a:cubicBezTo>
                  <a:cubicBezTo>
                    <a:pt x="0" y="1318"/>
                    <a:pt x="366" y="1698"/>
                    <a:pt x="835" y="1698"/>
                  </a:cubicBezTo>
                  <a:cubicBezTo>
                    <a:pt x="1303" y="1698"/>
                    <a:pt x="1684" y="1318"/>
                    <a:pt x="1684" y="849"/>
                  </a:cubicBezTo>
                  <a:cubicBezTo>
                    <a:pt x="1684" y="381"/>
                    <a:pt x="1303" y="0"/>
                    <a:pt x="835"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 name="Google Shape;3018;p55">
            <a:extLst>
              <a:ext uri="{FF2B5EF4-FFF2-40B4-BE49-F238E27FC236}">
                <a16:creationId xmlns:a16="http://schemas.microsoft.com/office/drawing/2014/main" id="{25A17672-8318-4143-91F6-4369FF3C0391}"/>
              </a:ext>
            </a:extLst>
          </p:cNvPr>
          <p:cNvGrpSpPr/>
          <p:nvPr/>
        </p:nvGrpSpPr>
        <p:grpSpPr>
          <a:xfrm>
            <a:off x="6017309" y="2465858"/>
            <a:ext cx="566992" cy="793722"/>
            <a:chOff x="5361473" y="2923581"/>
            <a:chExt cx="437570" cy="435412"/>
          </a:xfrm>
        </p:grpSpPr>
        <p:sp>
          <p:nvSpPr>
            <p:cNvPr id="21" name="Google Shape;3019;p55">
              <a:extLst>
                <a:ext uri="{FF2B5EF4-FFF2-40B4-BE49-F238E27FC236}">
                  <a16:creationId xmlns:a16="http://schemas.microsoft.com/office/drawing/2014/main" id="{1AAA44F7-8B14-4A0A-A698-88EF5194A4B1}"/>
                </a:ext>
              </a:extLst>
            </p:cNvPr>
            <p:cNvSpPr/>
            <p:nvPr/>
          </p:nvSpPr>
          <p:spPr>
            <a:xfrm>
              <a:off x="5654369" y="3219988"/>
              <a:ext cx="144674" cy="139004"/>
            </a:xfrm>
            <a:custGeom>
              <a:avLst/>
              <a:gdLst/>
              <a:ahLst/>
              <a:cxnLst/>
              <a:rect l="l" t="t" r="r" b="b"/>
              <a:pathLst>
                <a:path w="3955" h="3800" extrusionOk="0">
                  <a:moveTo>
                    <a:pt x="330" y="1"/>
                  </a:moveTo>
                  <a:cubicBezTo>
                    <a:pt x="152" y="1"/>
                    <a:pt x="1" y="230"/>
                    <a:pt x="148" y="388"/>
                  </a:cubicBezTo>
                  <a:lnTo>
                    <a:pt x="3486" y="3726"/>
                  </a:lnTo>
                  <a:cubicBezTo>
                    <a:pt x="3530" y="3770"/>
                    <a:pt x="3588" y="3799"/>
                    <a:pt x="3647" y="3799"/>
                  </a:cubicBezTo>
                  <a:cubicBezTo>
                    <a:pt x="3852" y="3799"/>
                    <a:pt x="3954" y="3550"/>
                    <a:pt x="3808" y="3389"/>
                  </a:cubicBezTo>
                  <a:lnTo>
                    <a:pt x="485" y="66"/>
                  </a:lnTo>
                  <a:cubicBezTo>
                    <a:pt x="435" y="20"/>
                    <a:pt x="381" y="1"/>
                    <a:pt x="330"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3020;p55">
              <a:extLst>
                <a:ext uri="{FF2B5EF4-FFF2-40B4-BE49-F238E27FC236}">
                  <a16:creationId xmlns:a16="http://schemas.microsoft.com/office/drawing/2014/main" id="{39DFAD56-A437-4F7F-846A-FF6E9C5F0E24}"/>
                </a:ext>
              </a:extLst>
            </p:cNvPr>
            <p:cNvSpPr/>
            <p:nvPr/>
          </p:nvSpPr>
          <p:spPr>
            <a:xfrm>
              <a:off x="5361473" y="2923581"/>
              <a:ext cx="434351" cy="435412"/>
            </a:xfrm>
            <a:custGeom>
              <a:avLst/>
              <a:gdLst/>
              <a:ahLst/>
              <a:cxnLst/>
              <a:rect l="l" t="t" r="r" b="b"/>
              <a:pathLst>
                <a:path w="11874" h="11903" extrusionOk="0">
                  <a:moveTo>
                    <a:pt x="3558" y="0"/>
                  </a:moveTo>
                  <a:lnTo>
                    <a:pt x="1" y="3558"/>
                  </a:lnTo>
                  <a:cubicBezTo>
                    <a:pt x="449" y="3924"/>
                    <a:pt x="1018" y="3992"/>
                    <a:pt x="1381" y="3992"/>
                  </a:cubicBezTo>
                  <a:cubicBezTo>
                    <a:pt x="1599" y="3992"/>
                    <a:pt x="1743" y="3968"/>
                    <a:pt x="1743" y="3968"/>
                  </a:cubicBezTo>
                  <a:lnTo>
                    <a:pt x="4890" y="7671"/>
                  </a:lnTo>
                  <a:cubicBezTo>
                    <a:pt x="4890" y="7671"/>
                    <a:pt x="3924" y="9794"/>
                    <a:pt x="4759" y="11902"/>
                  </a:cubicBezTo>
                  <a:lnTo>
                    <a:pt x="8155" y="8506"/>
                  </a:lnTo>
                  <a:lnTo>
                    <a:pt x="11873" y="4787"/>
                  </a:lnTo>
                  <a:cubicBezTo>
                    <a:pt x="11241" y="4543"/>
                    <a:pt x="10575" y="4421"/>
                    <a:pt x="9907" y="4421"/>
                  </a:cubicBezTo>
                  <a:cubicBezTo>
                    <a:pt x="9136" y="4421"/>
                    <a:pt x="8364" y="4583"/>
                    <a:pt x="7643" y="4905"/>
                  </a:cubicBezTo>
                  <a:lnTo>
                    <a:pt x="3968" y="1772"/>
                  </a:lnTo>
                  <a:cubicBezTo>
                    <a:pt x="4071" y="1157"/>
                    <a:pt x="3924" y="513"/>
                    <a:pt x="3558"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3021;p55">
              <a:extLst>
                <a:ext uri="{FF2B5EF4-FFF2-40B4-BE49-F238E27FC236}">
                  <a16:creationId xmlns:a16="http://schemas.microsoft.com/office/drawing/2014/main" id="{DADB5C66-5A4A-4A27-BDC3-C781B1CCF742}"/>
                </a:ext>
              </a:extLst>
            </p:cNvPr>
            <p:cNvSpPr/>
            <p:nvPr/>
          </p:nvSpPr>
          <p:spPr>
            <a:xfrm>
              <a:off x="5426293" y="2988912"/>
              <a:ext cx="216919" cy="216919"/>
            </a:xfrm>
            <a:custGeom>
              <a:avLst/>
              <a:gdLst/>
              <a:ahLst/>
              <a:cxnLst/>
              <a:rect l="l" t="t" r="r" b="b"/>
              <a:pathLst>
                <a:path w="5930" h="5930" extrusionOk="0">
                  <a:moveTo>
                    <a:pt x="2211" y="0"/>
                  </a:moveTo>
                  <a:lnTo>
                    <a:pt x="0" y="2211"/>
                  </a:lnTo>
                  <a:lnTo>
                    <a:pt x="3118" y="5885"/>
                  </a:lnTo>
                  <a:cubicBezTo>
                    <a:pt x="3118" y="5885"/>
                    <a:pt x="3104" y="5900"/>
                    <a:pt x="3089" y="5929"/>
                  </a:cubicBezTo>
                  <a:lnTo>
                    <a:pt x="5929" y="3089"/>
                  </a:lnTo>
                  <a:lnTo>
                    <a:pt x="5929" y="3089"/>
                  </a:lnTo>
                  <a:cubicBezTo>
                    <a:pt x="5900" y="3104"/>
                    <a:pt x="5871" y="3119"/>
                    <a:pt x="5871" y="3119"/>
                  </a:cubicBezTo>
                  <a:lnTo>
                    <a:pt x="2211" y="0"/>
                  </a:lnTo>
                  <a:close/>
                </a:path>
              </a:pathLst>
            </a:custGeom>
            <a:solidFill>
              <a:srgbClr val="263238">
                <a:alpha val="19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 name="Google Shape;3022;p55">
            <a:extLst>
              <a:ext uri="{FF2B5EF4-FFF2-40B4-BE49-F238E27FC236}">
                <a16:creationId xmlns:a16="http://schemas.microsoft.com/office/drawing/2014/main" id="{9ACC0DBD-707F-45AE-8AA5-C6D1B581C9D5}"/>
              </a:ext>
            </a:extLst>
          </p:cNvPr>
          <p:cNvSpPr/>
          <p:nvPr/>
        </p:nvSpPr>
        <p:spPr>
          <a:xfrm>
            <a:off x="4627830" y="5514791"/>
            <a:ext cx="614616" cy="544124"/>
          </a:xfrm>
          <a:custGeom>
            <a:avLst/>
            <a:gdLst/>
            <a:ahLst/>
            <a:cxnLst/>
            <a:rect l="l" t="t" r="r" b="b"/>
            <a:pathLst>
              <a:path w="12899" h="12184" extrusionOk="0">
                <a:moveTo>
                  <a:pt x="9763" y="1"/>
                </a:moveTo>
                <a:cubicBezTo>
                  <a:pt x="9183" y="1"/>
                  <a:pt x="8614" y="225"/>
                  <a:pt x="8169" y="677"/>
                </a:cubicBezTo>
                <a:lnTo>
                  <a:pt x="1962" y="6870"/>
                </a:lnTo>
                <a:cubicBezTo>
                  <a:pt x="0" y="8831"/>
                  <a:pt x="1391" y="12184"/>
                  <a:pt x="4158" y="12184"/>
                </a:cubicBezTo>
                <a:cubicBezTo>
                  <a:pt x="4992" y="12184"/>
                  <a:pt x="5783" y="11862"/>
                  <a:pt x="6369" y="11276"/>
                </a:cubicBezTo>
                <a:lnTo>
                  <a:pt x="12561" y="5069"/>
                </a:lnTo>
                <a:cubicBezTo>
                  <a:pt x="12899" y="4742"/>
                  <a:pt x="12596" y="4286"/>
                  <a:pt x="12238" y="4286"/>
                </a:cubicBezTo>
                <a:cubicBezTo>
                  <a:pt x="12130" y="4286"/>
                  <a:pt x="12018" y="4327"/>
                  <a:pt x="11917" y="4425"/>
                </a:cubicBezTo>
                <a:lnTo>
                  <a:pt x="5724" y="10632"/>
                </a:lnTo>
                <a:cubicBezTo>
                  <a:pt x="5293" y="11064"/>
                  <a:pt x="4729" y="11280"/>
                  <a:pt x="4165" y="11280"/>
                </a:cubicBezTo>
                <a:cubicBezTo>
                  <a:pt x="3602" y="11280"/>
                  <a:pt x="3038" y="11064"/>
                  <a:pt x="2606" y="10632"/>
                </a:cubicBezTo>
                <a:cubicBezTo>
                  <a:pt x="1742" y="9768"/>
                  <a:pt x="1742" y="8377"/>
                  <a:pt x="2606" y="7514"/>
                </a:cubicBezTo>
                <a:lnTo>
                  <a:pt x="8813" y="1307"/>
                </a:lnTo>
                <a:cubicBezTo>
                  <a:pt x="9074" y="1046"/>
                  <a:pt x="9409" y="917"/>
                  <a:pt x="9756" y="917"/>
                </a:cubicBezTo>
                <a:cubicBezTo>
                  <a:pt x="10149" y="917"/>
                  <a:pt x="10558" y="1082"/>
                  <a:pt x="10892" y="1409"/>
                </a:cubicBezTo>
                <a:cubicBezTo>
                  <a:pt x="11507" y="2024"/>
                  <a:pt x="11551" y="2917"/>
                  <a:pt x="10980" y="3488"/>
                </a:cubicBezTo>
                <a:lnTo>
                  <a:pt x="5153" y="9314"/>
                </a:lnTo>
                <a:cubicBezTo>
                  <a:pt x="5021" y="9443"/>
                  <a:pt x="4874" y="9497"/>
                  <a:pt x="4733" y="9497"/>
                </a:cubicBezTo>
                <a:cubicBezTo>
                  <a:pt x="4265" y="9497"/>
                  <a:pt x="3862" y="8901"/>
                  <a:pt x="4290" y="8451"/>
                </a:cubicBezTo>
                <a:lnTo>
                  <a:pt x="8242" y="4513"/>
                </a:lnTo>
                <a:cubicBezTo>
                  <a:pt x="8569" y="4186"/>
                  <a:pt x="8263" y="3729"/>
                  <a:pt x="7911" y="3729"/>
                </a:cubicBezTo>
                <a:cubicBezTo>
                  <a:pt x="7806" y="3729"/>
                  <a:pt x="7696" y="3771"/>
                  <a:pt x="7598" y="3868"/>
                </a:cubicBezTo>
                <a:lnTo>
                  <a:pt x="3646" y="7821"/>
                </a:lnTo>
                <a:cubicBezTo>
                  <a:pt x="3089" y="8407"/>
                  <a:pt x="3104" y="9344"/>
                  <a:pt x="3689" y="9929"/>
                </a:cubicBezTo>
                <a:cubicBezTo>
                  <a:pt x="3981" y="10220"/>
                  <a:pt x="4367" y="10367"/>
                  <a:pt x="4755" y="10367"/>
                </a:cubicBezTo>
                <a:cubicBezTo>
                  <a:pt x="5128" y="10367"/>
                  <a:pt x="5503" y="10231"/>
                  <a:pt x="5798" y="9959"/>
                </a:cubicBezTo>
                <a:lnTo>
                  <a:pt x="11624" y="4132"/>
                </a:lnTo>
                <a:cubicBezTo>
                  <a:pt x="12078" y="3693"/>
                  <a:pt x="12327" y="3063"/>
                  <a:pt x="12297" y="2434"/>
                </a:cubicBezTo>
                <a:cubicBezTo>
                  <a:pt x="12254" y="1804"/>
                  <a:pt x="11990" y="1204"/>
                  <a:pt x="11536" y="765"/>
                </a:cubicBezTo>
                <a:cubicBezTo>
                  <a:pt x="11021" y="258"/>
                  <a:pt x="10385" y="1"/>
                  <a:pt x="9763" y="1"/>
                </a:cubicBezTo>
                <a:close/>
              </a:path>
            </a:pathLst>
          </a:custGeom>
          <a:solidFill>
            <a:srgbClr val="045A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 name="Google Shape;3023;p55">
            <a:extLst>
              <a:ext uri="{FF2B5EF4-FFF2-40B4-BE49-F238E27FC236}">
                <a16:creationId xmlns:a16="http://schemas.microsoft.com/office/drawing/2014/main" id="{9E4C63AF-510A-4950-A66C-6791B5A08C7E}"/>
              </a:ext>
            </a:extLst>
          </p:cNvPr>
          <p:cNvCxnSpPr>
            <a:cxnSpLocks/>
          </p:cNvCxnSpPr>
          <p:nvPr/>
        </p:nvCxnSpPr>
        <p:spPr>
          <a:xfrm>
            <a:off x="4673622" y="3873923"/>
            <a:ext cx="0" cy="1472410"/>
          </a:xfrm>
          <a:prstGeom prst="straightConnector1">
            <a:avLst/>
          </a:prstGeom>
          <a:noFill/>
          <a:ln w="19050" cap="flat" cmpd="sng">
            <a:solidFill>
              <a:schemeClr val="accent2"/>
            </a:solidFill>
            <a:prstDash val="solid"/>
            <a:round/>
            <a:headEnd type="none" w="med" len="med"/>
            <a:tailEnd type="none" w="med" len="med"/>
          </a:ln>
        </p:spPr>
      </p:cxnSp>
      <p:sp>
        <p:nvSpPr>
          <p:cNvPr id="14" name="Google Shape;3024;p55">
            <a:extLst>
              <a:ext uri="{FF2B5EF4-FFF2-40B4-BE49-F238E27FC236}">
                <a16:creationId xmlns:a16="http://schemas.microsoft.com/office/drawing/2014/main" id="{5DC80296-7A4D-4D57-8126-23F9E6F91FFA}"/>
              </a:ext>
            </a:extLst>
          </p:cNvPr>
          <p:cNvSpPr/>
          <p:nvPr/>
        </p:nvSpPr>
        <p:spPr>
          <a:xfrm flipH="1">
            <a:off x="4409634" y="3814469"/>
            <a:ext cx="511967" cy="344117"/>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5" name="Google Shape;3025;p55">
            <a:extLst>
              <a:ext uri="{FF2B5EF4-FFF2-40B4-BE49-F238E27FC236}">
                <a16:creationId xmlns:a16="http://schemas.microsoft.com/office/drawing/2014/main" id="{01F1476D-9381-4F19-B0F6-4B83674C8D4F}"/>
              </a:ext>
            </a:extLst>
          </p:cNvPr>
          <p:cNvCxnSpPr>
            <a:cxnSpLocks/>
            <a:endCxn id="16" idx="0"/>
          </p:cNvCxnSpPr>
          <p:nvPr/>
        </p:nvCxnSpPr>
        <p:spPr>
          <a:xfrm flipV="1">
            <a:off x="5584241" y="2980377"/>
            <a:ext cx="2175" cy="2423702"/>
          </a:xfrm>
          <a:prstGeom prst="straightConnector1">
            <a:avLst/>
          </a:prstGeom>
          <a:noFill/>
          <a:ln w="19050" cap="flat" cmpd="sng">
            <a:solidFill>
              <a:schemeClr val="accent2"/>
            </a:solidFill>
            <a:prstDash val="solid"/>
            <a:round/>
            <a:headEnd type="none" w="med" len="med"/>
            <a:tailEnd type="none" w="med" len="med"/>
          </a:ln>
        </p:spPr>
      </p:cxnSp>
      <p:sp>
        <p:nvSpPr>
          <p:cNvPr id="16" name="Google Shape;3026;p55">
            <a:extLst>
              <a:ext uri="{FF2B5EF4-FFF2-40B4-BE49-F238E27FC236}">
                <a16:creationId xmlns:a16="http://schemas.microsoft.com/office/drawing/2014/main" id="{7BFEE31F-0B68-4B6A-AC90-4D4DCD98EB63}"/>
              </a:ext>
            </a:extLst>
          </p:cNvPr>
          <p:cNvSpPr/>
          <p:nvPr/>
        </p:nvSpPr>
        <p:spPr>
          <a:xfrm flipV="1">
            <a:off x="5451662" y="2228708"/>
            <a:ext cx="269507" cy="751669"/>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3028;p55">
            <a:extLst>
              <a:ext uri="{FF2B5EF4-FFF2-40B4-BE49-F238E27FC236}">
                <a16:creationId xmlns:a16="http://schemas.microsoft.com/office/drawing/2014/main" id="{A7F70B4C-3A37-45FF-BC75-BA302EC072A5}"/>
              </a:ext>
            </a:extLst>
          </p:cNvPr>
          <p:cNvSpPr/>
          <p:nvPr/>
        </p:nvSpPr>
        <p:spPr>
          <a:xfrm>
            <a:off x="9209989" y="5840559"/>
            <a:ext cx="154715" cy="88293"/>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 name="Google Shape;3029;p55">
            <a:extLst>
              <a:ext uri="{FF2B5EF4-FFF2-40B4-BE49-F238E27FC236}">
                <a16:creationId xmlns:a16="http://schemas.microsoft.com/office/drawing/2014/main" id="{E804DF31-5C5D-4A46-A1A5-A330D8C2B9FC}"/>
              </a:ext>
            </a:extLst>
          </p:cNvPr>
          <p:cNvCxnSpPr>
            <a:cxnSpLocks/>
          </p:cNvCxnSpPr>
          <p:nvPr/>
        </p:nvCxnSpPr>
        <p:spPr>
          <a:xfrm flipV="1">
            <a:off x="7841796" y="3642852"/>
            <a:ext cx="0" cy="1712633"/>
          </a:xfrm>
          <a:prstGeom prst="straightConnector1">
            <a:avLst/>
          </a:prstGeom>
          <a:noFill/>
          <a:ln w="19050" cap="flat" cmpd="sng">
            <a:solidFill>
              <a:schemeClr val="accent2"/>
            </a:solidFill>
            <a:prstDash val="solid"/>
            <a:round/>
            <a:headEnd type="none" w="med" len="med"/>
            <a:tailEnd type="none" w="med" len="med"/>
          </a:ln>
        </p:spPr>
      </p:cxnSp>
      <p:sp>
        <p:nvSpPr>
          <p:cNvPr id="19" name="Google Shape;3030;p55">
            <a:extLst>
              <a:ext uri="{FF2B5EF4-FFF2-40B4-BE49-F238E27FC236}">
                <a16:creationId xmlns:a16="http://schemas.microsoft.com/office/drawing/2014/main" id="{4E1E0B97-7C0B-41FF-B35D-96A76FEEB5D2}"/>
              </a:ext>
            </a:extLst>
          </p:cNvPr>
          <p:cNvSpPr/>
          <p:nvPr/>
        </p:nvSpPr>
        <p:spPr>
          <a:xfrm rot="10800000" flipH="1" flipV="1">
            <a:off x="7738421" y="3234428"/>
            <a:ext cx="185725" cy="59033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9" name="Google Shape;3029;p55">
            <a:extLst>
              <a:ext uri="{FF2B5EF4-FFF2-40B4-BE49-F238E27FC236}">
                <a16:creationId xmlns:a16="http://schemas.microsoft.com/office/drawing/2014/main" id="{104F336B-5BF6-4383-A1F0-3F611F68BF08}"/>
              </a:ext>
            </a:extLst>
          </p:cNvPr>
          <p:cNvCxnSpPr>
            <a:cxnSpLocks/>
          </p:cNvCxnSpPr>
          <p:nvPr/>
        </p:nvCxnSpPr>
        <p:spPr>
          <a:xfrm flipV="1">
            <a:off x="3967893" y="3692016"/>
            <a:ext cx="0" cy="1712633"/>
          </a:xfrm>
          <a:prstGeom prst="straightConnector1">
            <a:avLst/>
          </a:prstGeom>
          <a:noFill/>
          <a:ln w="19050" cap="flat" cmpd="sng">
            <a:solidFill>
              <a:schemeClr val="accent2"/>
            </a:solidFill>
            <a:prstDash val="solid"/>
            <a:round/>
            <a:headEnd type="none" w="med" len="med"/>
            <a:tailEnd type="none" w="med" len="med"/>
          </a:ln>
        </p:spPr>
      </p:cxnSp>
      <p:sp>
        <p:nvSpPr>
          <p:cNvPr id="50" name="Google Shape;3030;p55">
            <a:extLst>
              <a:ext uri="{FF2B5EF4-FFF2-40B4-BE49-F238E27FC236}">
                <a16:creationId xmlns:a16="http://schemas.microsoft.com/office/drawing/2014/main" id="{51D10103-5A7D-40CC-98C6-1421A37FFB6A}"/>
              </a:ext>
            </a:extLst>
          </p:cNvPr>
          <p:cNvSpPr/>
          <p:nvPr/>
        </p:nvSpPr>
        <p:spPr>
          <a:xfrm rot="10800000" flipH="1" flipV="1">
            <a:off x="3864518" y="3283592"/>
            <a:ext cx="309036" cy="59033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useBgFill="1">
        <p:nvSpPr>
          <p:cNvPr id="51" name="مربع نص 50">
            <a:extLst>
              <a:ext uri="{FF2B5EF4-FFF2-40B4-BE49-F238E27FC236}">
                <a16:creationId xmlns:a16="http://schemas.microsoft.com/office/drawing/2014/main" id="{B1F674E2-ABCB-44A4-9CC9-A612862F5C7A}"/>
              </a:ext>
            </a:extLst>
          </p:cNvPr>
          <p:cNvSpPr txBox="1"/>
          <p:nvPr/>
        </p:nvSpPr>
        <p:spPr>
          <a:xfrm>
            <a:off x="7738420" y="2148578"/>
            <a:ext cx="2751190" cy="1938992"/>
          </a:xfrm>
          <a:prstGeom prst="rect">
            <a:avLst/>
          </a:prstGeom>
        </p:spPr>
        <p:txBody>
          <a:bodyPr wrap="square" rtlCol="1">
            <a:spAutoFit/>
          </a:bodyPr>
          <a:lstStyle/>
          <a:p>
            <a:r>
              <a:rPr lang="ar-SA" sz="2400" dirty="0">
                <a:latin typeface="Traditional Arabic" panose="02020603050405020304" pitchFamily="18" charset="-78"/>
                <a:cs typeface="Traditional Arabic" panose="02020603050405020304" pitchFamily="18" charset="-78"/>
              </a:rPr>
              <a:t>ضمان استمرارية عمل نظم المعلومات وحماية الأنظمة التشغيلية من أي محاولات للولوج بشكل غير مسموح به لأهداف غير سليمة </a:t>
            </a:r>
          </a:p>
        </p:txBody>
      </p:sp>
      <p:sp>
        <p:nvSpPr>
          <p:cNvPr id="52" name="مربع نص 51">
            <a:extLst>
              <a:ext uri="{FF2B5EF4-FFF2-40B4-BE49-F238E27FC236}">
                <a16:creationId xmlns:a16="http://schemas.microsoft.com/office/drawing/2014/main" id="{7F9225F1-1CD6-4096-9C7D-0EE04D536F1D}"/>
              </a:ext>
            </a:extLst>
          </p:cNvPr>
          <p:cNvSpPr txBox="1"/>
          <p:nvPr/>
        </p:nvSpPr>
        <p:spPr>
          <a:xfrm>
            <a:off x="4562948" y="3168327"/>
            <a:ext cx="2151440" cy="1200329"/>
          </a:xfrm>
          <a:prstGeom prst="rect">
            <a:avLst/>
          </a:prstGeom>
          <a:noFill/>
        </p:spPr>
        <p:txBody>
          <a:bodyPr wrap="square" rtlCol="1">
            <a:spAutoFit/>
          </a:bodyPr>
          <a:lstStyle/>
          <a:p>
            <a:r>
              <a:rPr lang="ar-SA" sz="2400" dirty="0">
                <a:latin typeface="Traditional Arabic" panose="02020603050405020304" pitchFamily="18" charset="-78"/>
                <a:cs typeface="Traditional Arabic" panose="02020603050405020304" pitchFamily="18" charset="-78"/>
              </a:rPr>
              <a:t>حماية مصالح المملكة الحيوية وأمنها الوطني والبنى التحتية الحساسة .</a:t>
            </a:r>
          </a:p>
        </p:txBody>
      </p:sp>
      <p:sp>
        <p:nvSpPr>
          <p:cNvPr id="57" name="مربع نص 56">
            <a:extLst>
              <a:ext uri="{FF2B5EF4-FFF2-40B4-BE49-F238E27FC236}">
                <a16:creationId xmlns:a16="http://schemas.microsoft.com/office/drawing/2014/main" id="{9B506199-AC23-448B-BB3B-9FDFA39A43B6}"/>
              </a:ext>
            </a:extLst>
          </p:cNvPr>
          <p:cNvSpPr txBox="1"/>
          <p:nvPr/>
        </p:nvSpPr>
        <p:spPr>
          <a:xfrm>
            <a:off x="471948" y="1660082"/>
            <a:ext cx="4770499" cy="1200329"/>
          </a:xfrm>
          <a:prstGeom prst="rect">
            <a:avLst/>
          </a:prstGeom>
          <a:noFill/>
        </p:spPr>
        <p:txBody>
          <a:bodyPr wrap="square" rtlCol="1">
            <a:spAutoFit/>
          </a:bodyPr>
          <a:lstStyle/>
          <a:p>
            <a:r>
              <a:rPr lang="ar-SA" sz="2400" dirty="0">
                <a:latin typeface="Traditional Arabic" panose="02020603050405020304" pitchFamily="18" charset="-78"/>
                <a:cs typeface="Traditional Arabic" panose="02020603050405020304" pitchFamily="18" charset="-78"/>
              </a:rPr>
              <a:t>اتخاذ جميع التدابير اللازمة لحماية المواطنين والمقيمين على حد سواء من المخاطر المحتملة في مجالات استخدام الانترنت المختلفة </a:t>
            </a:r>
          </a:p>
        </p:txBody>
      </p:sp>
      <p:sp>
        <p:nvSpPr>
          <p:cNvPr id="59" name="مربع نص 58">
            <a:extLst>
              <a:ext uri="{FF2B5EF4-FFF2-40B4-BE49-F238E27FC236}">
                <a16:creationId xmlns:a16="http://schemas.microsoft.com/office/drawing/2014/main" id="{7184D181-C94C-462C-A7DF-3E489BB3D561}"/>
              </a:ext>
            </a:extLst>
          </p:cNvPr>
          <p:cNvSpPr txBox="1"/>
          <p:nvPr/>
        </p:nvSpPr>
        <p:spPr>
          <a:xfrm>
            <a:off x="276793" y="3168327"/>
            <a:ext cx="3590750" cy="2246769"/>
          </a:xfrm>
          <a:prstGeom prst="rect">
            <a:avLst/>
          </a:prstGeom>
          <a:noFill/>
        </p:spPr>
        <p:txBody>
          <a:bodyPr wrap="square" rtlCol="1">
            <a:spAutoFit/>
          </a:bodyPr>
          <a:lstStyle/>
          <a:p>
            <a:r>
              <a:rPr lang="ar-SA" sz="2800" dirty="0">
                <a:latin typeface="Traditional Arabic" panose="02020603050405020304" pitchFamily="18" charset="-78"/>
                <a:cs typeface="Traditional Arabic" panose="02020603050405020304" pitchFamily="18" charset="-78"/>
              </a:rPr>
              <a:t>حماية أنظمة التقنيات التشغيلية ومكوناتها من أجهزة وبرمجيات التأسيس لصناعة وطنية في مجال الأمن </a:t>
            </a:r>
            <a:r>
              <a:rPr lang="ar-SA" sz="2800" dirty="0" err="1">
                <a:latin typeface="Traditional Arabic" panose="02020603050405020304" pitchFamily="18" charset="-78"/>
                <a:cs typeface="Traditional Arabic" panose="02020603050405020304" pitchFamily="18" charset="-78"/>
              </a:rPr>
              <a:t>السيبراني</a:t>
            </a:r>
            <a:r>
              <a:rPr lang="ar-SA" sz="2800" dirty="0">
                <a:latin typeface="Traditional Arabic" panose="02020603050405020304" pitchFamily="18" charset="-78"/>
                <a:cs typeface="Traditional Arabic" panose="02020603050405020304" pitchFamily="18" charset="-78"/>
              </a:rPr>
              <a:t> تحقق للملكة الريادة في هذا المجال وتعزيز وما تقدمه من خدمات </a:t>
            </a:r>
          </a:p>
        </p:txBody>
      </p:sp>
    </p:spTree>
    <p:extLst>
      <p:ext uri="{BB962C8B-B14F-4D97-AF65-F5344CB8AC3E}">
        <p14:creationId xmlns:p14="http://schemas.microsoft.com/office/powerpoint/2010/main" val="1905351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3CF7CE-91E3-4ECC-9B02-DFE000BAF952}"/>
              </a:ext>
            </a:extLst>
          </p:cNvPr>
          <p:cNvSpPr>
            <a:spLocks noGrp="1"/>
          </p:cNvSpPr>
          <p:nvPr>
            <p:ph type="title"/>
          </p:nvPr>
        </p:nvSpPr>
        <p:spPr>
          <a:xfrm>
            <a:off x="1048411" y="908639"/>
            <a:ext cx="10515600" cy="799998"/>
          </a:xfrm>
        </p:spPr>
        <p:txBody>
          <a:bodyPr/>
          <a:lstStyle/>
          <a:p>
            <a:r>
              <a:rPr lang="ar-SA"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أهم عناصر الأمن </a:t>
            </a:r>
            <a:r>
              <a:rPr lang="ar-SA" b="1" dirty="0" err="1">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السيبراني</a:t>
            </a:r>
            <a:r>
              <a:rPr lang="ar-SA"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endParaRPr lang="ar-SA"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cxnSp>
        <p:nvCxnSpPr>
          <p:cNvPr id="5" name="Google Shape;636;p37">
            <a:extLst>
              <a:ext uri="{FF2B5EF4-FFF2-40B4-BE49-F238E27FC236}">
                <a16:creationId xmlns:a16="http://schemas.microsoft.com/office/drawing/2014/main" id="{3C94801A-8523-4EB8-AE45-276CF3E058E4}"/>
              </a:ext>
            </a:extLst>
          </p:cNvPr>
          <p:cNvCxnSpPr>
            <a:cxnSpLocks/>
          </p:cNvCxnSpPr>
          <p:nvPr/>
        </p:nvCxnSpPr>
        <p:spPr>
          <a:xfrm>
            <a:off x="1499420" y="5563147"/>
            <a:ext cx="8447924" cy="0"/>
          </a:xfrm>
          <a:prstGeom prst="straightConnector1">
            <a:avLst/>
          </a:prstGeom>
          <a:noFill/>
          <a:ln w="57150" cap="flat" cmpd="sng">
            <a:solidFill>
              <a:srgbClr val="65B9B1"/>
            </a:solidFill>
            <a:prstDash val="solid"/>
            <a:round/>
            <a:headEnd type="none" w="med" len="med"/>
            <a:tailEnd type="none" w="med" len="med"/>
          </a:ln>
        </p:spPr>
      </p:cxnSp>
      <p:grpSp>
        <p:nvGrpSpPr>
          <p:cNvPr id="6" name="Google Shape;646;p37">
            <a:extLst>
              <a:ext uri="{FF2B5EF4-FFF2-40B4-BE49-F238E27FC236}">
                <a16:creationId xmlns:a16="http://schemas.microsoft.com/office/drawing/2014/main" id="{8762F063-ACDA-4167-8572-4803D74FAC61}"/>
              </a:ext>
            </a:extLst>
          </p:cNvPr>
          <p:cNvGrpSpPr/>
          <p:nvPr/>
        </p:nvGrpSpPr>
        <p:grpSpPr>
          <a:xfrm>
            <a:off x="4742932" y="1857194"/>
            <a:ext cx="1264027" cy="3714308"/>
            <a:chOff x="4188989" y="1498850"/>
            <a:chExt cx="599700" cy="2262000"/>
          </a:xfrm>
        </p:grpSpPr>
        <p:sp>
          <p:nvSpPr>
            <p:cNvPr id="7" name="Google Shape;647;p37">
              <a:extLst>
                <a:ext uri="{FF2B5EF4-FFF2-40B4-BE49-F238E27FC236}">
                  <a16:creationId xmlns:a16="http://schemas.microsoft.com/office/drawing/2014/main" id="{E4A12E9C-6F1E-4B44-B787-D0BE33A0552E}"/>
                </a:ext>
              </a:extLst>
            </p:cNvPr>
            <p:cNvSpPr/>
            <p:nvPr/>
          </p:nvSpPr>
          <p:spPr>
            <a:xfrm>
              <a:off x="4188989" y="1498850"/>
              <a:ext cx="599700" cy="599700"/>
            </a:xfrm>
            <a:prstGeom prst="rect">
              <a:avLst/>
            </a:prstGeom>
            <a:solidFill>
              <a:srgbClr val="00FFFF">
                <a:alpha val="45380"/>
              </a:srgbClr>
            </a:solidFill>
            <a:ln w="31750" cap="flat" cmpd="sng">
              <a:solidFill>
                <a:srgbClr val="E613D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 name="Google Shape;648;p37">
              <a:extLst>
                <a:ext uri="{FF2B5EF4-FFF2-40B4-BE49-F238E27FC236}">
                  <a16:creationId xmlns:a16="http://schemas.microsoft.com/office/drawing/2014/main" id="{587F0C9B-C1D9-41F7-AB75-847750C21A68}"/>
                </a:ext>
              </a:extLst>
            </p:cNvPr>
            <p:cNvCxnSpPr/>
            <p:nvPr/>
          </p:nvCxnSpPr>
          <p:spPr>
            <a:xfrm>
              <a:off x="4488838" y="2098550"/>
              <a:ext cx="0" cy="1662300"/>
            </a:xfrm>
            <a:prstGeom prst="straightConnector1">
              <a:avLst/>
            </a:prstGeom>
            <a:noFill/>
            <a:ln w="31750" cap="flat" cmpd="sng">
              <a:solidFill>
                <a:srgbClr val="E613D5"/>
              </a:solidFill>
              <a:prstDash val="solid"/>
              <a:round/>
              <a:headEnd type="none" w="med" len="med"/>
              <a:tailEnd type="none" w="med" len="med"/>
            </a:ln>
          </p:spPr>
        </p:cxnSp>
        <p:sp>
          <p:nvSpPr>
            <p:cNvPr id="9" name="Google Shape;649;p37">
              <a:extLst>
                <a:ext uri="{FF2B5EF4-FFF2-40B4-BE49-F238E27FC236}">
                  <a16:creationId xmlns:a16="http://schemas.microsoft.com/office/drawing/2014/main" id="{C911067C-A9BD-4EF8-9E11-5051285A9902}"/>
                </a:ext>
              </a:extLst>
            </p:cNvPr>
            <p:cNvSpPr/>
            <p:nvPr/>
          </p:nvSpPr>
          <p:spPr>
            <a:xfrm>
              <a:off x="4301813" y="1667463"/>
              <a:ext cx="374055" cy="262466"/>
            </a:xfrm>
            <a:custGeom>
              <a:avLst/>
              <a:gdLst/>
              <a:ahLst/>
              <a:cxnLst/>
              <a:rect l="l" t="t" r="r" b="b"/>
              <a:pathLst>
                <a:path w="39025" h="27383" extrusionOk="0">
                  <a:moveTo>
                    <a:pt x="39024" y="5822"/>
                  </a:moveTo>
                  <a:cubicBezTo>
                    <a:pt x="39024" y="2570"/>
                    <a:pt x="36292" y="1"/>
                    <a:pt x="33040" y="1"/>
                  </a:cubicBezTo>
                  <a:lnTo>
                    <a:pt x="5822" y="1"/>
                  </a:lnTo>
                  <a:cubicBezTo>
                    <a:pt x="2570" y="1"/>
                    <a:pt x="0" y="2570"/>
                    <a:pt x="0" y="5822"/>
                  </a:cubicBezTo>
                  <a:lnTo>
                    <a:pt x="0" y="21529"/>
                  </a:lnTo>
                  <a:cubicBezTo>
                    <a:pt x="0" y="24651"/>
                    <a:pt x="2570" y="27382"/>
                    <a:pt x="5822" y="27382"/>
                  </a:cubicBezTo>
                  <a:lnTo>
                    <a:pt x="33040" y="27382"/>
                  </a:lnTo>
                  <a:cubicBezTo>
                    <a:pt x="36292" y="27382"/>
                    <a:pt x="39024" y="24651"/>
                    <a:pt x="39024" y="21529"/>
                  </a:cubicBezTo>
                  <a:close/>
                  <a:moveTo>
                    <a:pt x="15577" y="20326"/>
                  </a:moveTo>
                  <a:lnTo>
                    <a:pt x="15577" y="5562"/>
                  </a:lnTo>
                  <a:lnTo>
                    <a:pt x="26699" y="12879"/>
                  </a:lnTo>
                  <a:close/>
                  <a:moveTo>
                    <a:pt x="15577" y="20326"/>
                  </a:moveTo>
                  <a:lnTo>
                    <a:pt x="15577" y="20326"/>
                  </a:lnTo>
                  <a:close/>
                </a:path>
              </a:pathLst>
            </a:custGeom>
            <a:solidFill>
              <a:srgbClr val="FFFFFF"/>
            </a:solidFill>
            <a:ln w="31750">
              <a:solidFill>
                <a:srgbClr val="E613D5"/>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 name="Google Shape;650;p37">
            <a:extLst>
              <a:ext uri="{FF2B5EF4-FFF2-40B4-BE49-F238E27FC236}">
                <a16:creationId xmlns:a16="http://schemas.microsoft.com/office/drawing/2014/main" id="{3B10E6AA-4C3B-4444-9C5D-8E9847D71983}"/>
              </a:ext>
            </a:extLst>
          </p:cNvPr>
          <p:cNvGrpSpPr/>
          <p:nvPr/>
        </p:nvGrpSpPr>
        <p:grpSpPr>
          <a:xfrm>
            <a:off x="1526294" y="3111910"/>
            <a:ext cx="1264027" cy="2451246"/>
            <a:chOff x="2528475" y="2268134"/>
            <a:chExt cx="599700" cy="1492800"/>
          </a:xfrm>
        </p:grpSpPr>
        <p:sp>
          <p:nvSpPr>
            <p:cNvPr id="11" name="Google Shape;651;p37">
              <a:extLst>
                <a:ext uri="{FF2B5EF4-FFF2-40B4-BE49-F238E27FC236}">
                  <a16:creationId xmlns:a16="http://schemas.microsoft.com/office/drawing/2014/main" id="{81B51A1C-FC39-43C9-A681-E3DA6318E0DF}"/>
                </a:ext>
              </a:extLst>
            </p:cNvPr>
            <p:cNvSpPr/>
            <p:nvPr/>
          </p:nvSpPr>
          <p:spPr>
            <a:xfrm>
              <a:off x="2528475" y="2268134"/>
              <a:ext cx="599700" cy="599700"/>
            </a:xfrm>
            <a:prstGeom prst="rect">
              <a:avLst/>
            </a:prstGeom>
            <a:solidFill>
              <a:srgbClr val="7337D4">
                <a:alpha val="62310"/>
              </a:srgbClr>
            </a:solidFill>
            <a:ln w="28575" cap="flat" cmpd="sng">
              <a:solidFill>
                <a:srgbClr val="E613D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 name="Google Shape;652;p37">
              <a:extLst>
                <a:ext uri="{FF2B5EF4-FFF2-40B4-BE49-F238E27FC236}">
                  <a16:creationId xmlns:a16="http://schemas.microsoft.com/office/drawing/2014/main" id="{C432D21B-9CA5-4AE5-A514-427B4E3690E0}"/>
                </a:ext>
              </a:extLst>
            </p:cNvPr>
            <p:cNvCxnSpPr>
              <a:stCxn id="11" idx="2"/>
            </p:cNvCxnSpPr>
            <p:nvPr/>
          </p:nvCxnSpPr>
          <p:spPr>
            <a:xfrm>
              <a:off x="2828325" y="2867834"/>
              <a:ext cx="0" cy="893100"/>
            </a:xfrm>
            <a:prstGeom prst="straightConnector1">
              <a:avLst/>
            </a:prstGeom>
            <a:noFill/>
            <a:ln w="28575" cap="flat" cmpd="sng">
              <a:solidFill>
                <a:srgbClr val="E613D5"/>
              </a:solidFill>
              <a:prstDash val="solid"/>
              <a:round/>
              <a:headEnd type="none" w="med" len="med"/>
              <a:tailEnd type="none" w="med" len="med"/>
            </a:ln>
          </p:spPr>
        </p:cxnSp>
        <p:grpSp>
          <p:nvGrpSpPr>
            <p:cNvPr id="13" name="Google Shape;653;p37">
              <a:extLst>
                <a:ext uri="{FF2B5EF4-FFF2-40B4-BE49-F238E27FC236}">
                  <a16:creationId xmlns:a16="http://schemas.microsoft.com/office/drawing/2014/main" id="{A013F11D-793F-4063-B9E3-A67AEB5C49A6}"/>
                </a:ext>
              </a:extLst>
            </p:cNvPr>
            <p:cNvGrpSpPr/>
            <p:nvPr/>
          </p:nvGrpSpPr>
          <p:grpSpPr>
            <a:xfrm>
              <a:off x="2645738" y="2474534"/>
              <a:ext cx="365193" cy="224794"/>
              <a:chOff x="1581175" y="2436715"/>
              <a:chExt cx="426478" cy="262518"/>
            </a:xfrm>
          </p:grpSpPr>
          <p:sp>
            <p:nvSpPr>
              <p:cNvPr id="14" name="Google Shape;654;p37">
                <a:extLst>
                  <a:ext uri="{FF2B5EF4-FFF2-40B4-BE49-F238E27FC236}">
                    <a16:creationId xmlns:a16="http://schemas.microsoft.com/office/drawing/2014/main" id="{DCF5FB66-00C5-4A89-8A8A-8040CB42AEE8}"/>
                  </a:ext>
                </a:extLst>
              </p:cNvPr>
              <p:cNvSpPr/>
              <p:nvPr/>
            </p:nvSpPr>
            <p:spPr>
              <a:xfrm>
                <a:off x="1893697" y="2511687"/>
                <a:ext cx="113956" cy="112442"/>
              </a:xfrm>
              <a:custGeom>
                <a:avLst/>
                <a:gdLst/>
                <a:ahLst/>
                <a:cxnLst/>
                <a:rect l="l" t="t" r="r" b="b"/>
                <a:pathLst>
                  <a:path w="40881" h="40338" extrusionOk="0">
                    <a:moveTo>
                      <a:pt x="13577" y="0"/>
                    </a:moveTo>
                    <a:lnTo>
                      <a:pt x="13577" y="11236"/>
                    </a:lnTo>
                    <a:cubicBezTo>
                      <a:pt x="13652" y="12716"/>
                      <a:pt x="13109" y="13334"/>
                      <a:pt x="11536" y="13334"/>
                    </a:cubicBezTo>
                    <a:cubicBezTo>
                      <a:pt x="10353" y="13278"/>
                      <a:pt x="9183" y="13264"/>
                      <a:pt x="8016" y="13264"/>
                    </a:cubicBezTo>
                    <a:cubicBezTo>
                      <a:pt x="6740" y="13264"/>
                      <a:pt x="5467" y="13281"/>
                      <a:pt x="4187" y="13281"/>
                    </a:cubicBezTo>
                    <a:cubicBezTo>
                      <a:pt x="3469" y="13281"/>
                      <a:pt x="2748" y="13276"/>
                      <a:pt x="2023" y="13259"/>
                    </a:cubicBezTo>
                    <a:cubicBezTo>
                      <a:pt x="543" y="13259"/>
                      <a:pt x="0" y="13802"/>
                      <a:pt x="75" y="15206"/>
                    </a:cubicBezTo>
                    <a:lnTo>
                      <a:pt x="75" y="25206"/>
                    </a:lnTo>
                    <a:cubicBezTo>
                      <a:pt x="0" y="26686"/>
                      <a:pt x="618" y="27154"/>
                      <a:pt x="2023" y="27154"/>
                    </a:cubicBezTo>
                    <a:cubicBezTo>
                      <a:pt x="2479" y="27143"/>
                      <a:pt x="2936" y="27138"/>
                      <a:pt x="3393" y="27138"/>
                    </a:cubicBezTo>
                    <a:cubicBezTo>
                      <a:pt x="5180" y="27138"/>
                      <a:pt x="6971" y="27207"/>
                      <a:pt x="8759" y="27207"/>
                    </a:cubicBezTo>
                    <a:cubicBezTo>
                      <a:pt x="9554" y="27207"/>
                      <a:pt x="10349" y="27193"/>
                      <a:pt x="11142" y="27154"/>
                    </a:cubicBezTo>
                    <a:cubicBezTo>
                      <a:pt x="11297" y="27143"/>
                      <a:pt x="11442" y="27137"/>
                      <a:pt x="11579" y="27137"/>
                    </a:cubicBezTo>
                    <a:cubicBezTo>
                      <a:pt x="13251" y="27137"/>
                      <a:pt x="13646" y="27983"/>
                      <a:pt x="13577" y="29645"/>
                    </a:cubicBezTo>
                    <a:cubicBezTo>
                      <a:pt x="13483" y="33240"/>
                      <a:pt x="13577" y="36742"/>
                      <a:pt x="13577" y="40337"/>
                    </a:cubicBezTo>
                    <a:lnTo>
                      <a:pt x="27304" y="40337"/>
                    </a:lnTo>
                    <a:lnTo>
                      <a:pt x="27304" y="27154"/>
                    </a:lnTo>
                    <a:cubicBezTo>
                      <a:pt x="29950" y="27154"/>
                      <a:pt x="32464" y="27121"/>
                      <a:pt x="34933" y="27121"/>
                    </a:cubicBezTo>
                    <a:cubicBezTo>
                      <a:pt x="36168" y="27121"/>
                      <a:pt x="37391" y="27129"/>
                      <a:pt x="38614" y="27154"/>
                    </a:cubicBezTo>
                    <a:cubicBezTo>
                      <a:pt x="38706" y="27158"/>
                      <a:pt x="38795" y="27160"/>
                      <a:pt x="38880" y="27160"/>
                    </a:cubicBezTo>
                    <a:cubicBezTo>
                      <a:pt x="40386" y="27160"/>
                      <a:pt x="40805" y="26523"/>
                      <a:pt x="40805" y="24963"/>
                    </a:cubicBezTo>
                    <a:cubicBezTo>
                      <a:pt x="40731" y="21854"/>
                      <a:pt x="40637" y="18727"/>
                      <a:pt x="40805" y="15674"/>
                    </a:cubicBezTo>
                    <a:cubicBezTo>
                      <a:pt x="40880" y="13802"/>
                      <a:pt x="40169" y="13259"/>
                      <a:pt x="38390" y="13259"/>
                    </a:cubicBezTo>
                    <a:cubicBezTo>
                      <a:pt x="36651" y="13339"/>
                      <a:pt x="34929" y="13360"/>
                      <a:pt x="33185" y="13360"/>
                    </a:cubicBezTo>
                    <a:cubicBezTo>
                      <a:pt x="31246" y="13360"/>
                      <a:pt x="29279" y="13334"/>
                      <a:pt x="27229" y="13334"/>
                    </a:cubicBezTo>
                    <a:lnTo>
                      <a:pt x="27229" y="0"/>
                    </a:lnTo>
                    <a:close/>
                  </a:path>
                </a:pathLst>
              </a:custGeom>
              <a:solidFill>
                <a:srgbClr val="FFFFFF"/>
              </a:solidFill>
              <a:ln w="28575">
                <a:solidFill>
                  <a:srgbClr val="E613D5"/>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655;p37">
                <a:extLst>
                  <a:ext uri="{FF2B5EF4-FFF2-40B4-BE49-F238E27FC236}">
                    <a16:creationId xmlns:a16="http://schemas.microsoft.com/office/drawing/2014/main" id="{4BAB3479-3F72-4E99-B78A-C6CEFB57AFDD}"/>
                  </a:ext>
                </a:extLst>
              </p:cNvPr>
              <p:cNvSpPr/>
              <p:nvPr/>
            </p:nvSpPr>
            <p:spPr>
              <a:xfrm>
                <a:off x="1581175" y="2436715"/>
                <a:ext cx="271865" cy="262518"/>
              </a:xfrm>
              <a:custGeom>
                <a:avLst/>
                <a:gdLst/>
                <a:ahLst/>
                <a:cxnLst/>
                <a:rect l="l" t="t" r="r" b="b"/>
                <a:pathLst>
                  <a:path w="97530" h="94177" extrusionOk="0">
                    <a:moveTo>
                      <a:pt x="52449" y="1"/>
                    </a:moveTo>
                    <a:cubicBezTo>
                      <a:pt x="48660" y="1"/>
                      <a:pt x="44777" y="457"/>
                      <a:pt x="40806" y="1377"/>
                    </a:cubicBezTo>
                    <a:cubicBezTo>
                      <a:pt x="15694" y="7163"/>
                      <a:pt x="1" y="33381"/>
                      <a:pt x="6405" y="58343"/>
                    </a:cubicBezTo>
                    <a:cubicBezTo>
                      <a:pt x="11826" y="79866"/>
                      <a:pt x="30954" y="94176"/>
                      <a:pt x="52216" y="94176"/>
                    </a:cubicBezTo>
                    <a:cubicBezTo>
                      <a:pt x="55707" y="94176"/>
                      <a:pt x="59255" y="93790"/>
                      <a:pt x="62810" y="92988"/>
                    </a:cubicBezTo>
                    <a:cubicBezTo>
                      <a:pt x="75994" y="90029"/>
                      <a:pt x="85994" y="82838"/>
                      <a:pt x="92080" y="70665"/>
                    </a:cubicBezTo>
                    <a:cubicBezTo>
                      <a:pt x="96593" y="61546"/>
                      <a:pt x="97529" y="51789"/>
                      <a:pt x="97061" y="41733"/>
                    </a:cubicBezTo>
                    <a:cubicBezTo>
                      <a:pt x="97061" y="40403"/>
                      <a:pt x="96218" y="40235"/>
                      <a:pt x="95188" y="40235"/>
                    </a:cubicBezTo>
                    <a:cubicBezTo>
                      <a:pt x="81312" y="40235"/>
                      <a:pt x="67492" y="40235"/>
                      <a:pt x="53690" y="40160"/>
                    </a:cubicBezTo>
                    <a:cubicBezTo>
                      <a:pt x="52211" y="40160"/>
                      <a:pt x="51743" y="40703"/>
                      <a:pt x="51743" y="42107"/>
                    </a:cubicBezTo>
                    <a:cubicBezTo>
                      <a:pt x="51818" y="46096"/>
                      <a:pt x="51892" y="49991"/>
                      <a:pt x="51743" y="53905"/>
                    </a:cubicBezTo>
                    <a:cubicBezTo>
                      <a:pt x="51649" y="56077"/>
                      <a:pt x="52510" y="56620"/>
                      <a:pt x="54552" y="56620"/>
                    </a:cubicBezTo>
                    <a:cubicBezTo>
                      <a:pt x="61724" y="56620"/>
                      <a:pt x="68896" y="56714"/>
                      <a:pt x="76087" y="56789"/>
                    </a:cubicBezTo>
                    <a:lnTo>
                      <a:pt x="78503" y="56789"/>
                    </a:lnTo>
                    <a:cubicBezTo>
                      <a:pt x="78335" y="57557"/>
                      <a:pt x="78260" y="58025"/>
                      <a:pt x="78110" y="58418"/>
                    </a:cubicBezTo>
                    <a:cubicBezTo>
                      <a:pt x="74322" y="69628"/>
                      <a:pt x="64462" y="76461"/>
                      <a:pt x="52825" y="76461"/>
                    </a:cubicBezTo>
                    <a:cubicBezTo>
                      <a:pt x="51748" y="76461"/>
                      <a:pt x="50656" y="76402"/>
                      <a:pt x="49552" y="76283"/>
                    </a:cubicBezTo>
                    <a:cubicBezTo>
                      <a:pt x="26611" y="73718"/>
                      <a:pt x="15301" y="47819"/>
                      <a:pt x="29102" y="29317"/>
                    </a:cubicBezTo>
                    <a:cubicBezTo>
                      <a:pt x="34710" y="21917"/>
                      <a:pt x="41899" y="17754"/>
                      <a:pt x="50553" y="17754"/>
                    </a:cubicBezTo>
                    <a:cubicBezTo>
                      <a:pt x="52388" y="17754"/>
                      <a:pt x="54290" y="17941"/>
                      <a:pt x="56256" y="18324"/>
                    </a:cubicBezTo>
                    <a:cubicBezTo>
                      <a:pt x="60937" y="19167"/>
                      <a:pt x="65319" y="21676"/>
                      <a:pt x="69833" y="23381"/>
                    </a:cubicBezTo>
                    <a:cubicBezTo>
                      <a:pt x="70246" y="23548"/>
                      <a:pt x="70790" y="23648"/>
                      <a:pt x="71280" y="23648"/>
                    </a:cubicBezTo>
                    <a:cubicBezTo>
                      <a:pt x="71722" y="23648"/>
                      <a:pt x="72120" y="23567"/>
                      <a:pt x="72342" y="23381"/>
                    </a:cubicBezTo>
                    <a:cubicBezTo>
                      <a:pt x="76087" y="19729"/>
                      <a:pt x="79664" y="15984"/>
                      <a:pt x="83409" y="12070"/>
                    </a:cubicBezTo>
                    <a:cubicBezTo>
                      <a:pt x="83016" y="11602"/>
                      <a:pt x="82941" y="11452"/>
                      <a:pt x="82791" y="11302"/>
                    </a:cubicBezTo>
                    <a:cubicBezTo>
                      <a:pt x="73567" y="3817"/>
                      <a:pt x="63402" y="1"/>
                      <a:pt x="52449" y="1"/>
                    </a:cubicBezTo>
                    <a:close/>
                  </a:path>
                </a:pathLst>
              </a:custGeom>
              <a:solidFill>
                <a:srgbClr val="FFFFFF"/>
              </a:solidFill>
              <a:ln w="28575">
                <a:solidFill>
                  <a:srgbClr val="E613D5"/>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 name="Google Shape;656;p37">
            <a:extLst>
              <a:ext uri="{FF2B5EF4-FFF2-40B4-BE49-F238E27FC236}">
                <a16:creationId xmlns:a16="http://schemas.microsoft.com/office/drawing/2014/main" id="{B5F63A75-B067-4AE8-8FF4-6A0BF1A0A4A3}"/>
              </a:ext>
            </a:extLst>
          </p:cNvPr>
          <p:cNvGrpSpPr/>
          <p:nvPr/>
        </p:nvGrpSpPr>
        <p:grpSpPr>
          <a:xfrm>
            <a:off x="6953839" y="3111826"/>
            <a:ext cx="1264027" cy="2451246"/>
            <a:chOff x="5834153" y="2268134"/>
            <a:chExt cx="599700" cy="1492800"/>
          </a:xfrm>
        </p:grpSpPr>
        <p:sp>
          <p:nvSpPr>
            <p:cNvPr id="17" name="Google Shape;657;p37">
              <a:extLst>
                <a:ext uri="{FF2B5EF4-FFF2-40B4-BE49-F238E27FC236}">
                  <a16:creationId xmlns:a16="http://schemas.microsoft.com/office/drawing/2014/main" id="{58DCBDA8-0A50-4D00-8E50-952B8404D62E}"/>
                </a:ext>
              </a:extLst>
            </p:cNvPr>
            <p:cNvSpPr/>
            <p:nvPr/>
          </p:nvSpPr>
          <p:spPr>
            <a:xfrm>
              <a:off x="5834153" y="2268134"/>
              <a:ext cx="599700" cy="599700"/>
            </a:xfrm>
            <a:prstGeom prst="rect">
              <a:avLst/>
            </a:prstGeom>
            <a:solidFill>
              <a:srgbClr val="E613D5">
                <a:alpha val="35380"/>
              </a:srgbClr>
            </a:solidFill>
            <a:ln w="19050" cap="flat" cmpd="sng">
              <a:solidFill>
                <a:srgbClr val="E613D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 name="Google Shape;658;p37">
              <a:extLst>
                <a:ext uri="{FF2B5EF4-FFF2-40B4-BE49-F238E27FC236}">
                  <a16:creationId xmlns:a16="http://schemas.microsoft.com/office/drawing/2014/main" id="{90D26B9B-26B1-4EF5-A51C-F01D5550E060}"/>
                </a:ext>
              </a:extLst>
            </p:cNvPr>
            <p:cNvCxnSpPr/>
            <p:nvPr/>
          </p:nvCxnSpPr>
          <p:spPr>
            <a:xfrm>
              <a:off x="6131725" y="2867834"/>
              <a:ext cx="0" cy="893100"/>
            </a:xfrm>
            <a:prstGeom prst="straightConnector1">
              <a:avLst/>
            </a:prstGeom>
            <a:noFill/>
            <a:ln w="28575" cap="flat" cmpd="sng">
              <a:solidFill>
                <a:srgbClr val="E613D5"/>
              </a:solidFill>
              <a:prstDash val="solid"/>
              <a:round/>
              <a:headEnd type="none" w="med" len="med"/>
              <a:tailEnd type="none" w="med" len="med"/>
            </a:ln>
          </p:spPr>
        </p:cxnSp>
        <p:sp>
          <p:nvSpPr>
            <p:cNvPr id="19" name="Google Shape;659;p37">
              <a:extLst>
                <a:ext uri="{FF2B5EF4-FFF2-40B4-BE49-F238E27FC236}">
                  <a16:creationId xmlns:a16="http://schemas.microsoft.com/office/drawing/2014/main" id="{72ADD825-8BB2-4A35-8F60-2015EC23BAD6}"/>
                </a:ext>
              </a:extLst>
            </p:cNvPr>
            <p:cNvSpPr/>
            <p:nvPr/>
          </p:nvSpPr>
          <p:spPr>
            <a:xfrm>
              <a:off x="6002688" y="2440449"/>
              <a:ext cx="262638" cy="262596"/>
            </a:xfrm>
            <a:custGeom>
              <a:avLst/>
              <a:gdLst/>
              <a:ahLst/>
              <a:cxnLst/>
              <a:rect l="l" t="t" r="r" b="b"/>
              <a:pathLst>
                <a:path w="119926" h="119907" extrusionOk="0">
                  <a:moveTo>
                    <a:pt x="98708" y="14513"/>
                  </a:moveTo>
                  <a:cubicBezTo>
                    <a:pt x="102529" y="14588"/>
                    <a:pt x="105656" y="17790"/>
                    <a:pt x="105656" y="21611"/>
                  </a:cubicBezTo>
                  <a:cubicBezTo>
                    <a:pt x="105656" y="25431"/>
                    <a:pt x="102454" y="28558"/>
                    <a:pt x="98633" y="28558"/>
                  </a:cubicBezTo>
                  <a:cubicBezTo>
                    <a:pt x="94720" y="28558"/>
                    <a:pt x="91611" y="25356"/>
                    <a:pt x="91611" y="21461"/>
                  </a:cubicBezTo>
                  <a:cubicBezTo>
                    <a:pt x="91686" y="17641"/>
                    <a:pt x="94888" y="14513"/>
                    <a:pt x="98708" y="14513"/>
                  </a:cubicBezTo>
                  <a:close/>
                  <a:moveTo>
                    <a:pt x="60000" y="28558"/>
                  </a:moveTo>
                  <a:cubicBezTo>
                    <a:pt x="77472" y="28558"/>
                    <a:pt x="91686" y="42828"/>
                    <a:pt x="91611" y="60244"/>
                  </a:cubicBezTo>
                  <a:cubicBezTo>
                    <a:pt x="91611" y="77641"/>
                    <a:pt x="77397" y="91761"/>
                    <a:pt x="60000" y="91761"/>
                  </a:cubicBezTo>
                  <a:cubicBezTo>
                    <a:pt x="42603" y="91761"/>
                    <a:pt x="28408" y="77566"/>
                    <a:pt x="28408" y="60150"/>
                  </a:cubicBezTo>
                  <a:cubicBezTo>
                    <a:pt x="28483" y="42753"/>
                    <a:pt x="42603" y="28558"/>
                    <a:pt x="60000" y="28558"/>
                  </a:cubicBezTo>
                  <a:close/>
                  <a:moveTo>
                    <a:pt x="15524" y="0"/>
                  </a:moveTo>
                  <a:cubicBezTo>
                    <a:pt x="13577" y="693"/>
                    <a:pt x="11461" y="1086"/>
                    <a:pt x="9588" y="2023"/>
                  </a:cubicBezTo>
                  <a:cubicBezTo>
                    <a:pt x="3502" y="5300"/>
                    <a:pt x="150" y="10524"/>
                    <a:pt x="150" y="17397"/>
                  </a:cubicBezTo>
                  <a:cubicBezTo>
                    <a:pt x="0" y="45805"/>
                    <a:pt x="75" y="74120"/>
                    <a:pt x="75" y="102454"/>
                  </a:cubicBezTo>
                  <a:cubicBezTo>
                    <a:pt x="75" y="112042"/>
                    <a:pt x="7884" y="119851"/>
                    <a:pt x="17472" y="119851"/>
                  </a:cubicBezTo>
                  <a:cubicBezTo>
                    <a:pt x="31639" y="119888"/>
                    <a:pt x="45820" y="119907"/>
                    <a:pt x="60000" y="119907"/>
                  </a:cubicBezTo>
                  <a:cubicBezTo>
                    <a:pt x="74181" y="119907"/>
                    <a:pt x="88362" y="119888"/>
                    <a:pt x="102529" y="119851"/>
                  </a:cubicBezTo>
                  <a:cubicBezTo>
                    <a:pt x="111105" y="119851"/>
                    <a:pt x="118296" y="113615"/>
                    <a:pt x="119701" y="105094"/>
                  </a:cubicBezTo>
                  <a:cubicBezTo>
                    <a:pt x="119776" y="104794"/>
                    <a:pt x="119851" y="104476"/>
                    <a:pt x="119926" y="104158"/>
                  </a:cubicBezTo>
                  <a:lnTo>
                    <a:pt x="119926" y="15450"/>
                  </a:lnTo>
                  <a:cubicBezTo>
                    <a:pt x="119776" y="14738"/>
                    <a:pt x="119607" y="13970"/>
                    <a:pt x="119383" y="13259"/>
                  </a:cubicBezTo>
                  <a:cubicBezTo>
                    <a:pt x="117266" y="6086"/>
                    <a:pt x="112510" y="1723"/>
                    <a:pt x="105094" y="225"/>
                  </a:cubicBezTo>
                  <a:cubicBezTo>
                    <a:pt x="104869" y="225"/>
                    <a:pt x="104720" y="75"/>
                    <a:pt x="10447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 name="مربع نص 21">
            <a:extLst>
              <a:ext uri="{FF2B5EF4-FFF2-40B4-BE49-F238E27FC236}">
                <a16:creationId xmlns:a16="http://schemas.microsoft.com/office/drawing/2014/main" id="{C7BE6827-8B74-417B-89E3-400145673971}"/>
              </a:ext>
            </a:extLst>
          </p:cNvPr>
          <p:cNvSpPr txBox="1"/>
          <p:nvPr/>
        </p:nvSpPr>
        <p:spPr>
          <a:xfrm>
            <a:off x="7603422" y="4144459"/>
            <a:ext cx="1546821" cy="584775"/>
          </a:xfrm>
          <a:prstGeom prst="rect">
            <a:avLst/>
          </a:prstGeom>
          <a:noFill/>
        </p:spPr>
        <p:txBody>
          <a:bodyPr wrap="square" rtlCol="1">
            <a:spAutoFit/>
          </a:bodyPr>
          <a:lstStyle/>
          <a:p>
            <a:r>
              <a:rPr lang="ar-SA" sz="32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الأشخاص</a:t>
            </a:r>
          </a:p>
        </p:txBody>
      </p:sp>
      <p:sp>
        <p:nvSpPr>
          <p:cNvPr id="23" name="مربع نص 22">
            <a:extLst>
              <a:ext uri="{FF2B5EF4-FFF2-40B4-BE49-F238E27FC236}">
                <a16:creationId xmlns:a16="http://schemas.microsoft.com/office/drawing/2014/main" id="{33E6D897-15C4-43A2-8E7A-E42849C64A19}"/>
              </a:ext>
            </a:extLst>
          </p:cNvPr>
          <p:cNvSpPr txBox="1"/>
          <p:nvPr/>
        </p:nvSpPr>
        <p:spPr>
          <a:xfrm>
            <a:off x="4742932" y="2866053"/>
            <a:ext cx="1546821" cy="584775"/>
          </a:xfrm>
          <a:prstGeom prst="rect">
            <a:avLst/>
          </a:prstGeom>
          <a:noFill/>
        </p:spPr>
        <p:txBody>
          <a:bodyPr wrap="square" rtlCol="1">
            <a:spAutoFit/>
          </a:bodyPr>
          <a:lstStyle/>
          <a:p>
            <a:r>
              <a:rPr lang="ar-SA" sz="32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التقنية</a:t>
            </a:r>
          </a:p>
        </p:txBody>
      </p:sp>
      <p:sp>
        <p:nvSpPr>
          <p:cNvPr id="24" name="مربع نص 23">
            <a:extLst>
              <a:ext uri="{FF2B5EF4-FFF2-40B4-BE49-F238E27FC236}">
                <a16:creationId xmlns:a16="http://schemas.microsoft.com/office/drawing/2014/main" id="{388C252C-ACE5-4767-B311-0243379F0C6F}"/>
              </a:ext>
            </a:extLst>
          </p:cNvPr>
          <p:cNvSpPr txBox="1"/>
          <p:nvPr/>
        </p:nvSpPr>
        <p:spPr>
          <a:xfrm>
            <a:off x="1824178" y="4158683"/>
            <a:ext cx="2079151" cy="1077218"/>
          </a:xfrm>
          <a:prstGeom prst="rect">
            <a:avLst/>
          </a:prstGeom>
          <a:noFill/>
        </p:spPr>
        <p:txBody>
          <a:bodyPr wrap="square" rtlCol="1">
            <a:spAutoFit/>
          </a:bodyPr>
          <a:lstStyle/>
          <a:p>
            <a:pPr algn="ctr"/>
            <a:r>
              <a:rPr lang="ar-SA" sz="32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الأنشطة والعمليات</a:t>
            </a:r>
          </a:p>
        </p:txBody>
      </p:sp>
    </p:spTree>
    <p:extLst>
      <p:ext uri="{BB962C8B-B14F-4D97-AF65-F5344CB8AC3E}">
        <p14:creationId xmlns:p14="http://schemas.microsoft.com/office/powerpoint/2010/main" val="1629703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24000">
              <a:srgbClr val="D1DCF0"/>
            </a:gs>
            <a:gs pos="0">
              <a:schemeClr val="bg1"/>
            </a:gs>
            <a:gs pos="57000">
              <a:schemeClr val="accent5">
                <a:lumMod val="20000"/>
                <a:lumOff val="80000"/>
              </a:schemeClr>
            </a:gs>
            <a:gs pos="90000">
              <a:schemeClr val="bg1"/>
            </a:gs>
            <a:gs pos="100000">
              <a:schemeClr val="bg1"/>
            </a:gs>
          </a:gsLst>
          <a:lin ang="8100000" scaled="1"/>
        </a:gradFill>
        <a:effectLst/>
      </p:bgPr>
    </p:bg>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5700D1E-7386-440B-BC2A-59B80842F837}"/>
              </a:ext>
            </a:extLst>
          </p:cNvPr>
          <p:cNvSpPr>
            <a:spLocks noGrp="1"/>
          </p:cNvSpPr>
          <p:nvPr>
            <p:ph type="title"/>
          </p:nvPr>
        </p:nvSpPr>
        <p:spPr/>
        <p:txBody>
          <a:bodyPr>
            <a:normAutofit/>
          </a:bodyPr>
          <a:lstStyle/>
          <a:p>
            <a:r>
              <a:rPr lang="ar-SA"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أبرز الهجمات </a:t>
            </a:r>
            <a:r>
              <a:rPr lang="ar-SA" b="1" dirty="0" err="1">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السيبرانية</a:t>
            </a:r>
            <a:r>
              <a:rPr lang="ar-SA"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التي تعرضت لها المملكة العربية السعودية : </a:t>
            </a:r>
            <a:endParaRPr lang="ar-SA"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3" name="عنصر نائب للمحتوى 2">
            <a:extLst>
              <a:ext uri="{FF2B5EF4-FFF2-40B4-BE49-F238E27FC236}">
                <a16:creationId xmlns:a16="http://schemas.microsoft.com/office/drawing/2014/main" id="{1ECE26EF-9104-4250-A562-4067BC9BBE7D}"/>
              </a:ext>
            </a:extLst>
          </p:cNvPr>
          <p:cNvSpPr>
            <a:spLocks noGrp="1"/>
          </p:cNvSpPr>
          <p:nvPr>
            <p:ph idx="1"/>
          </p:nvPr>
        </p:nvSpPr>
        <p:spPr>
          <a:xfrm>
            <a:off x="838200" y="1825625"/>
            <a:ext cx="10515600" cy="563614"/>
          </a:xfrm>
        </p:spPr>
        <p:txBody>
          <a:bodyPr/>
          <a:lstStyle/>
          <a:p>
            <a:pPr marL="0" indent="0">
              <a:buNone/>
            </a:pPr>
            <a:r>
              <a:rPr lang="ar-SA" b="1" dirty="0">
                <a:latin typeface="Traditional Arabic" panose="02020603050405020304" pitchFamily="18" charset="-78"/>
                <a:cs typeface="Traditional Arabic" panose="02020603050405020304" pitchFamily="18" charset="-78"/>
              </a:rPr>
              <a:t>فايروس شمعون :</a:t>
            </a:r>
          </a:p>
          <a:p>
            <a:pPr marL="0" indent="0">
              <a:buNone/>
            </a:pPr>
            <a:endParaRPr lang="ar-SA" dirty="0"/>
          </a:p>
        </p:txBody>
      </p:sp>
      <p:grpSp>
        <p:nvGrpSpPr>
          <p:cNvPr id="5" name="Google Shape;439;p29">
            <a:extLst>
              <a:ext uri="{FF2B5EF4-FFF2-40B4-BE49-F238E27FC236}">
                <a16:creationId xmlns:a16="http://schemas.microsoft.com/office/drawing/2014/main" id="{075D06A3-85CE-4B41-86D1-A8A6158BE5B8}"/>
              </a:ext>
            </a:extLst>
          </p:cNvPr>
          <p:cNvGrpSpPr/>
          <p:nvPr/>
        </p:nvGrpSpPr>
        <p:grpSpPr>
          <a:xfrm>
            <a:off x="9320577" y="3361523"/>
            <a:ext cx="477789" cy="342077"/>
            <a:chOff x="-3137650" y="2067900"/>
            <a:chExt cx="291450" cy="256775"/>
          </a:xfrm>
          <a:solidFill>
            <a:srgbClr val="FF0000"/>
          </a:solidFill>
        </p:grpSpPr>
        <p:sp>
          <p:nvSpPr>
            <p:cNvPr id="48" name="Google Shape;440;p29">
              <a:extLst>
                <a:ext uri="{FF2B5EF4-FFF2-40B4-BE49-F238E27FC236}">
                  <a16:creationId xmlns:a16="http://schemas.microsoft.com/office/drawing/2014/main" id="{212FCE9B-CDD1-48B9-ABBB-CD1F4CE9B6D6}"/>
                </a:ext>
              </a:extLst>
            </p:cNvPr>
            <p:cNvSpPr/>
            <p:nvPr/>
          </p:nvSpPr>
          <p:spPr>
            <a:xfrm>
              <a:off x="-3137650" y="2067900"/>
              <a:ext cx="291450" cy="187475"/>
            </a:xfrm>
            <a:custGeom>
              <a:avLst/>
              <a:gdLst/>
              <a:ahLst/>
              <a:cxnLst/>
              <a:rect l="l" t="t" r="r" b="b"/>
              <a:pathLst>
                <a:path w="11658" h="7499" extrusionOk="0">
                  <a:moveTo>
                    <a:pt x="10618" y="694"/>
                  </a:moveTo>
                  <a:cubicBezTo>
                    <a:pt x="10838" y="694"/>
                    <a:pt x="10964" y="851"/>
                    <a:pt x="10964" y="1040"/>
                  </a:cubicBezTo>
                  <a:lnTo>
                    <a:pt x="10964" y="6522"/>
                  </a:lnTo>
                  <a:cubicBezTo>
                    <a:pt x="10964" y="6711"/>
                    <a:pt x="10838" y="6868"/>
                    <a:pt x="10618" y="6868"/>
                  </a:cubicBezTo>
                  <a:lnTo>
                    <a:pt x="1009" y="6868"/>
                  </a:lnTo>
                  <a:cubicBezTo>
                    <a:pt x="820" y="6868"/>
                    <a:pt x="662" y="6711"/>
                    <a:pt x="662" y="6522"/>
                  </a:cubicBezTo>
                  <a:lnTo>
                    <a:pt x="662" y="1040"/>
                  </a:lnTo>
                  <a:cubicBezTo>
                    <a:pt x="662" y="851"/>
                    <a:pt x="820" y="694"/>
                    <a:pt x="1009" y="694"/>
                  </a:cubicBezTo>
                  <a:close/>
                  <a:moveTo>
                    <a:pt x="1009" y="0"/>
                  </a:moveTo>
                  <a:cubicBezTo>
                    <a:pt x="473" y="0"/>
                    <a:pt x="1" y="473"/>
                    <a:pt x="1" y="1009"/>
                  </a:cubicBezTo>
                  <a:lnTo>
                    <a:pt x="1" y="6490"/>
                  </a:lnTo>
                  <a:cubicBezTo>
                    <a:pt x="1" y="7026"/>
                    <a:pt x="473" y="7499"/>
                    <a:pt x="1009" y="7499"/>
                  </a:cubicBezTo>
                  <a:lnTo>
                    <a:pt x="10618" y="7499"/>
                  </a:lnTo>
                  <a:cubicBezTo>
                    <a:pt x="11185" y="7499"/>
                    <a:pt x="11658" y="7026"/>
                    <a:pt x="11658" y="6490"/>
                  </a:cubicBezTo>
                  <a:lnTo>
                    <a:pt x="11658" y="1009"/>
                  </a:lnTo>
                  <a:cubicBezTo>
                    <a:pt x="11658" y="473"/>
                    <a:pt x="11217" y="0"/>
                    <a:pt x="1061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41;p29">
              <a:extLst>
                <a:ext uri="{FF2B5EF4-FFF2-40B4-BE49-F238E27FC236}">
                  <a16:creationId xmlns:a16="http://schemas.microsoft.com/office/drawing/2014/main" id="{DA8177A2-89C3-49A7-B188-6A3F0A931C22}"/>
                </a:ext>
              </a:extLst>
            </p:cNvPr>
            <p:cNvSpPr/>
            <p:nvPr/>
          </p:nvSpPr>
          <p:spPr>
            <a:xfrm>
              <a:off x="-3137650" y="2273475"/>
              <a:ext cx="291450" cy="51200"/>
            </a:xfrm>
            <a:custGeom>
              <a:avLst/>
              <a:gdLst/>
              <a:ahLst/>
              <a:cxnLst/>
              <a:rect l="l" t="t" r="r" b="b"/>
              <a:pathLst>
                <a:path w="11658" h="2048" extrusionOk="0">
                  <a:moveTo>
                    <a:pt x="10618" y="662"/>
                  </a:moveTo>
                  <a:cubicBezTo>
                    <a:pt x="10838" y="662"/>
                    <a:pt x="10964" y="819"/>
                    <a:pt x="10964" y="1008"/>
                  </a:cubicBezTo>
                  <a:cubicBezTo>
                    <a:pt x="10964" y="1197"/>
                    <a:pt x="10838" y="1355"/>
                    <a:pt x="10618" y="1355"/>
                  </a:cubicBezTo>
                  <a:lnTo>
                    <a:pt x="6050" y="1355"/>
                  </a:lnTo>
                  <a:cubicBezTo>
                    <a:pt x="6113" y="1260"/>
                    <a:pt x="6113" y="1134"/>
                    <a:pt x="6113" y="1008"/>
                  </a:cubicBezTo>
                  <a:cubicBezTo>
                    <a:pt x="6113" y="882"/>
                    <a:pt x="6050" y="788"/>
                    <a:pt x="6050" y="662"/>
                  </a:cubicBezTo>
                  <a:close/>
                  <a:moveTo>
                    <a:pt x="5105" y="662"/>
                  </a:moveTo>
                  <a:cubicBezTo>
                    <a:pt x="5294" y="662"/>
                    <a:pt x="5451" y="819"/>
                    <a:pt x="5451" y="1008"/>
                  </a:cubicBezTo>
                  <a:cubicBezTo>
                    <a:pt x="5451" y="1229"/>
                    <a:pt x="5294" y="1386"/>
                    <a:pt x="5105" y="1386"/>
                  </a:cubicBezTo>
                  <a:lnTo>
                    <a:pt x="1009" y="1386"/>
                  </a:lnTo>
                  <a:cubicBezTo>
                    <a:pt x="820" y="1355"/>
                    <a:pt x="662" y="1229"/>
                    <a:pt x="662" y="1008"/>
                  </a:cubicBezTo>
                  <a:cubicBezTo>
                    <a:pt x="662" y="819"/>
                    <a:pt x="820" y="662"/>
                    <a:pt x="1009" y="662"/>
                  </a:cubicBezTo>
                  <a:close/>
                  <a:moveTo>
                    <a:pt x="1009" y="0"/>
                  </a:moveTo>
                  <a:cubicBezTo>
                    <a:pt x="473" y="0"/>
                    <a:pt x="1" y="473"/>
                    <a:pt x="1" y="1008"/>
                  </a:cubicBezTo>
                  <a:cubicBezTo>
                    <a:pt x="1" y="1575"/>
                    <a:pt x="473" y="2048"/>
                    <a:pt x="1009" y="2048"/>
                  </a:cubicBezTo>
                  <a:lnTo>
                    <a:pt x="10618" y="2048"/>
                  </a:lnTo>
                  <a:cubicBezTo>
                    <a:pt x="11185" y="2048"/>
                    <a:pt x="11658" y="1575"/>
                    <a:pt x="11658" y="1008"/>
                  </a:cubicBezTo>
                  <a:cubicBezTo>
                    <a:pt x="11658" y="473"/>
                    <a:pt x="11217" y="0"/>
                    <a:pt x="1061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442;p29">
              <a:extLst>
                <a:ext uri="{FF2B5EF4-FFF2-40B4-BE49-F238E27FC236}">
                  <a16:creationId xmlns:a16="http://schemas.microsoft.com/office/drawing/2014/main" id="{F316BB5B-B43B-4A09-896D-30CF01CF7429}"/>
                </a:ext>
              </a:extLst>
            </p:cNvPr>
            <p:cNvSpPr/>
            <p:nvPr/>
          </p:nvSpPr>
          <p:spPr>
            <a:xfrm>
              <a:off x="-3035250" y="2103000"/>
              <a:ext cx="104000" cy="118500"/>
            </a:xfrm>
            <a:custGeom>
              <a:avLst/>
              <a:gdLst/>
              <a:ahLst/>
              <a:cxnLst/>
              <a:rect l="l" t="t" r="r" b="b"/>
              <a:pathLst>
                <a:path w="4160" h="4740" extrusionOk="0">
                  <a:moveTo>
                    <a:pt x="662" y="896"/>
                  </a:moveTo>
                  <a:lnTo>
                    <a:pt x="3056" y="2346"/>
                  </a:lnTo>
                  <a:lnTo>
                    <a:pt x="662" y="3826"/>
                  </a:lnTo>
                  <a:lnTo>
                    <a:pt x="662" y="896"/>
                  </a:lnTo>
                  <a:close/>
                  <a:moveTo>
                    <a:pt x="322" y="1"/>
                  </a:moveTo>
                  <a:cubicBezTo>
                    <a:pt x="144" y="1"/>
                    <a:pt x="0" y="131"/>
                    <a:pt x="0" y="298"/>
                  </a:cubicBezTo>
                  <a:lnTo>
                    <a:pt x="0" y="4425"/>
                  </a:lnTo>
                  <a:cubicBezTo>
                    <a:pt x="0" y="4607"/>
                    <a:pt x="132" y="4740"/>
                    <a:pt x="301" y="4740"/>
                  </a:cubicBezTo>
                  <a:cubicBezTo>
                    <a:pt x="365" y="4740"/>
                    <a:pt x="435" y="4720"/>
                    <a:pt x="504" y="4677"/>
                  </a:cubicBezTo>
                  <a:lnTo>
                    <a:pt x="3939" y="2629"/>
                  </a:lnTo>
                  <a:cubicBezTo>
                    <a:pt x="4159" y="2535"/>
                    <a:pt x="4159" y="2219"/>
                    <a:pt x="3939" y="2093"/>
                  </a:cubicBezTo>
                  <a:lnTo>
                    <a:pt x="504" y="46"/>
                  </a:lnTo>
                  <a:cubicBezTo>
                    <a:pt x="443" y="15"/>
                    <a:pt x="381" y="1"/>
                    <a:pt x="32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Google Shape;443;p29">
            <a:extLst>
              <a:ext uri="{FF2B5EF4-FFF2-40B4-BE49-F238E27FC236}">
                <a16:creationId xmlns:a16="http://schemas.microsoft.com/office/drawing/2014/main" id="{DE498BCE-E36C-4915-B77C-01396454008D}"/>
              </a:ext>
            </a:extLst>
          </p:cNvPr>
          <p:cNvSpPr/>
          <p:nvPr/>
        </p:nvSpPr>
        <p:spPr>
          <a:xfrm>
            <a:off x="2109157" y="2647879"/>
            <a:ext cx="482954" cy="390104"/>
          </a:xfrm>
          <a:custGeom>
            <a:avLst/>
            <a:gdLst/>
            <a:ahLst/>
            <a:cxnLst/>
            <a:rect l="l" t="t" r="r" b="b"/>
            <a:pathLst>
              <a:path w="11784" h="11713" extrusionOk="0">
                <a:moveTo>
                  <a:pt x="5136" y="4128"/>
                </a:moveTo>
                <a:cubicBezTo>
                  <a:pt x="5671" y="4128"/>
                  <a:pt x="6112" y="4569"/>
                  <a:pt x="6144" y="5136"/>
                </a:cubicBezTo>
                <a:lnTo>
                  <a:pt x="5230" y="4853"/>
                </a:lnTo>
                <a:cubicBezTo>
                  <a:pt x="5198" y="4839"/>
                  <a:pt x="5165" y="4832"/>
                  <a:pt x="5131" y="4832"/>
                </a:cubicBezTo>
                <a:cubicBezTo>
                  <a:pt x="4934" y="4832"/>
                  <a:pt x="4735" y="5052"/>
                  <a:pt x="4789" y="5294"/>
                </a:cubicBezTo>
                <a:lnTo>
                  <a:pt x="5073" y="6239"/>
                </a:lnTo>
                <a:cubicBezTo>
                  <a:pt x="4537" y="6176"/>
                  <a:pt x="4096" y="5703"/>
                  <a:pt x="4096" y="5168"/>
                </a:cubicBezTo>
                <a:cubicBezTo>
                  <a:pt x="4096" y="4601"/>
                  <a:pt x="4569" y="4128"/>
                  <a:pt x="5136" y="4128"/>
                </a:cubicBezTo>
                <a:close/>
                <a:moveTo>
                  <a:pt x="5199" y="2364"/>
                </a:moveTo>
                <a:cubicBezTo>
                  <a:pt x="6680" y="2364"/>
                  <a:pt x="7940" y="3592"/>
                  <a:pt x="7940" y="5136"/>
                </a:cubicBezTo>
                <a:cubicBezTo>
                  <a:pt x="7940" y="5294"/>
                  <a:pt x="7940" y="5388"/>
                  <a:pt x="7908" y="5546"/>
                </a:cubicBezTo>
                <a:lnTo>
                  <a:pt x="6932" y="5294"/>
                </a:lnTo>
                <a:lnTo>
                  <a:pt x="6932" y="5136"/>
                </a:lnTo>
                <a:cubicBezTo>
                  <a:pt x="6806" y="4223"/>
                  <a:pt x="6049" y="3466"/>
                  <a:pt x="5104" y="3466"/>
                </a:cubicBezTo>
                <a:cubicBezTo>
                  <a:pt x="4159" y="3466"/>
                  <a:pt x="3435" y="4223"/>
                  <a:pt x="3435" y="5168"/>
                </a:cubicBezTo>
                <a:cubicBezTo>
                  <a:pt x="3435" y="5609"/>
                  <a:pt x="3624" y="6081"/>
                  <a:pt x="3939" y="6396"/>
                </a:cubicBezTo>
                <a:cubicBezTo>
                  <a:pt x="4254" y="6743"/>
                  <a:pt x="4695" y="6900"/>
                  <a:pt x="5167" y="6900"/>
                </a:cubicBezTo>
                <a:lnTo>
                  <a:pt x="5325" y="6900"/>
                </a:lnTo>
                <a:lnTo>
                  <a:pt x="5577" y="7877"/>
                </a:lnTo>
                <a:cubicBezTo>
                  <a:pt x="5482" y="7909"/>
                  <a:pt x="5325" y="7909"/>
                  <a:pt x="5199" y="7909"/>
                </a:cubicBezTo>
                <a:cubicBezTo>
                  <a:pt x="3687" y="7909"/>
                  <a:pt x="2426" y="6648"/>
                  <a:pt x="2426" y="5136"/>
                </a:cubicBezTo>
                <a:cubicBezTo>
                  <a:pt x="2426" y="3624"/>
                  <a:pt x="3655" y="2364"/>
                  <a:pt x="5199" y="2364"/>
                </a:cubicBezTo>
                <a:close/>
                <a:moveTo>
                  <a:pt x="5167" y="726"/>
                </a:moveTo>
                <a:cubicBezTo>
                  <a:pt x="7940" y="726"/>
                  <a:pt x="10051" y="3277"/>
                  <a:pt x="9515" y="6018"/>
                </a:cubicBezTo>
                <a:lnTo>
                  <a:pt x="8507" y="5766"/>
                </a:lnTo>
                <a:cubicBezTo>
                  <a:pt x="8538" y="5546"/>
                  <a:pt x="8538" y="5357"/>
                  <a:pt x="8538" y="5136"/>
                </a:cubicBezTo>
                <a:cubicBezTo>
                  <a:pt x="8538" y="3246"/>
                  <a:pt x="7026" y="1702"/>
                  <a:pt x="5104" y="1702"/>
                </a:cubicBezTo>
                <a:cubicBezTo>
                  <a:pt x="3214" y="1702"/>
                  <a:pt x="1702" y="3246"/>
                  <a:pt x="1702" y="5136"/>
                </a:cubicBezTo>
                <a:cubicBezTo>
                  <a:pt x="1702" y="7027"/>
                  <a:pt x="3214" y="8602"/>
                  <a:pt x="5104" y="8602"/>
                </a:cubicBezTo>
                <a:cubicBezTo>
                  <a:pt x="5325" y="8602"/>
                  <a:pt x="5514" y="8602"/>
                  <a:pt x="5703" y="8539"/>
                </a:cubicBezTo>
                <a:lnTo>
                  <a:pt x="5986" y="9578"/>
                </a:lnTo>
                <a:cubicBezTo>
                  <a:pt x="5695" y="9636"/>
                  <a:pt x="5405" y="9664"/>
                  <a:pt x="5119" y="9664"/>
                </a:cubicBezTo>
                <a:cubicBezTo>
                  <a:pt x="2751" y="9664"/>
                  <a:pt x="694" y="7758"/>
                  <a:pt x="694" y="5199"/>
                </a:cubicBezTo>
                <a:cubicBezTo>
                  <a:pt x="694" y="2679"/>
                  <a:pt x="2773" y="726"/>
                  <a:pt x="5167" y="726"/>
                </a:cubicBezTo>
                <a:close/>
                <a:moveTo>
                  <a:pt x="5671" y="5672"/>
                </a:moveTo>
                <a:lnTo>
                  <a:pt x="5671" y="5672"/>
                </a:lnTo>
                <a:cubicBezTo>
                  <a:pt x="10240" y="6964"/>
                  <a:pt x="9578" y="6774"/>
                  <a:pt x="9704" y="6806"/>
                </a:cubicBezTo>
                <a:lnTo>
                  <a:pt x="8853" y="7373"/>
                </a:lnTo>
                <a:cubicBezTo>
                  <a:pt x="8664" y="7499"/>
                  <a:pt x="8664" y="7751"/>
                  <a:pt x="8822" y="7877"/>
                </a:cubicBezTo>
                <a:lnTo>
                  <a:pt x="10964" y="9956"/>
                </a:lnTo>
                <a:cubicBezTo>
                  <a:pt x="11027" y="10114"/>
                  <a:pt x="11027" y="10335"/>
                  <a:pt x="10901" y="10492"/>
                </a:cubicBezTo>
                <a:lnTo>
                  <a:pt x="10429" y="10965"/>
                </a:lnTo>
                <a:cubicBezTo>
                  <a:pt x="10366" y="11012"/>
                  <a:pt x="10279" y="11035"/>
                  <a:pt x="10192" y="11035"/>
                </a:cubicBezTo>
                <a:cubicBezTo>
                  <a:pt x="10106" y="11035"/>
                  <a:pt x="10019" y="11012"/>
                  <a:pt x="9956" y="10965"/>
                </a:cubicBezTo>
                <a:lnTo>
                  <a:pt x="7845" y="8854"/>
                </a:lnTo>
                <a:cubicBezTo>
                  <a:pt x="7777" y="8786"/>
                  <a:pt x="7691" y="8753"/>
                  <a:pt x="7606" y="8753"/>
                </a:cubicBezTo>
                <a:cubicBezTo>
                  <a:pt x="7493" y="8753"/>
                  <a:pt x="7381" y="8809"/>
                  <a:pt x="7310" y="8917"/>
                </a:cubicBezTo>
                <a:cubicBezTo>
                  <a:pt x="7247" y="8980"/>
                  <a:pt x="6806" y="9641"/>
                  <a:pt x="6774" y="9736"/>
                </a:cubicBezTo>
                <a:cubicBezTo>
                  <a:pt x="6680" y="9484"/>
                  <a:pt x="5703" y="5861"/>
                  <a:pt x="5671" y="5672"/>
                </a:cubicBezTo>
                <a:close/>
                <a:moveTo>
                  <a:pt x="5104" y="1"/>
                </a:moveTo>
                <a:cubicBezTo>
                  <a:pt x="2363" y="1"/>
                  <a:pt x="0" y="2238"/>
                  <a:pt x="0" y="5168"/>
                </a:cubicBezTo>
                <a:cubicBezTo>
                  <a:pt x="0" y="8066"/>
                  <a:pt x="2332" y="10303"/>
                  <a:pt x="5104" y="10303"/>
                </a:cubicBezTo>
                <a:cubicBezTo>
                  <a:pt x="5482" y="10303"/>
                  <a:pt x="5797" y="10272"/>
                  <a:pt x="6144" y="10208"/>
                </a:cubicBezTo>
                <a:lnTo>
                  <a:pt x="6270" y="10587"/>
                </a:lnTo>
                <a:cubicBezTo>
                  <a:pt x="6307" y="10755"/>
                  <a:pt x="6444" y="10845"/>
                  <a:pt x="6596" y="10845"/>
                </a:cubicBezTo>
                <a:cubicBezTo>
                  <a:pt x="6700" y="10845"/>
                  <a:pt x="6810" y="10802"/>
                  <a:pt x="6900" y="10713"/>
                </a:cubicBezTo>
                <a:lnTo>
                  <a:pt x="7625" y="9610"/>
                </a:lnTo>
                <a:lnTo>
                  <a:pt x="9483" y="11406"/>
                </a:lnTo>
                <a:cubicBezTo>
                  <a:pt x="9688" y="11610"/>
                  <a:pt x="9956" y="11713"/>
                  <a:pt x="10220" y="11713"/>
                </a:cubicBezTo>
                <a:cubicBezTo>
                  <a:pt x="10484" y="11713"/>
                  <a:pt x="10744" y="11610"/>
                  <a:pt x="10933" y="11406"/>
                </a:cubicBezTo>
                <a:lnTo>
                  <a:pt x="11405" y="10933"/>
                </a:lnTo>
                <a:cubicBezTo>
                  <a:pt x="11783" y="10555"/>
                  <a:pt x="11783" y="9893"/>
                  <a:pt x="11374" y="9484"/>
                </a:cubicBezTo>
                <a:lnTo>
                  <a:pt x="9515" y="7720"/>
                </a:lnTo>
                <a:lnTo>
                  <a:pt x="10618" y="6964"/>
                </a:lnTo>
                <a:cubicBezTo>
                  <a:pt x="10870" y="6806"/>
                  <a:pt x="10838" y="6428"/>
                  <a:pt x="10555" y="6333"/>
                </a:cubicBezTo>
                <a:lnTo>
                  <a:pt x="10145" y="6239"/>
                </a:lnTo>
                <a:cubicBezTo>
                  <a:pt x="10303" y="5483"/>
                  <a:pt x="10271" y="4695"/>
                  <a:pt x="10082" y="3908"/>
                </a:cubicBezTo>
                <a:cubicBezTo>
                  <a:pt x="9483" y="1576"/>
                  <a:pt x="7436" y="1"/>
                  <a:pt x="5104" y="1"/>
                </a:cubicBezTo>
                <a:close/>
              </a:path>
            </a:pathLst>
          </a:custGeom>
          <a:solidFill>
            <a:srgbClr val="FF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 name="Google Shape;444;p29">
            <a:extLst>
              <a:ext uri="{FF2B5EF4-FFF2-40B4-BE49-F238E27FC236}">
                <a16:creationId xmlns:a16="http://schemas.microsoft.com/office/drawing/2014/main" id="{43F29D14-9F50-4FC2-BDB3-7EAF30545790}"/>
              </a:ext>
            </a:extLst>
          </p:cNvPr>
          <p:cNvGrpSpPr/>
          <p:nvPr/>
        </p:nvGrpSpPr>
        <p:grpSpPr>
          <a:xfrm>
            <a:off x="5688748" y="1926775"/>
            <a:ext cx="480371" cy="388272"/>
            <a:chOff x="-5635200" y="2037975"/>
            <a:chExt cx="293025" cy="291450"/>
          </a:xfrm>
          <a:solidFill>
            <a:srgbClr val="FF0000"/>
          </a:solidFill>
        </p:grpSpPr>
        <p:sp>
          <p:nvSpPr>
            <p:cNvPr id="46" name="Google Shape;445;p29">
              <a:extLst>
                <a:ext uri="{FF2B5EF4-FFF2-40B4-BE49-F238E27FC236}">
                  <a16:creationId xmlns:a16="http://schemas.microsoft.com/office/drawing/2014/main" id="{272344E6-D564-4202-BD2B-BA2E497AAFA8}"/>
                </a:ext>
              </a:extLst>
            </p:cNvPr>
            <p:cNvSpPr/>
            <p:nvPr/>
          </p:nvSpPr>
          <p:spPr>
            <a:xfrm>
              <a:off x="-5635200" y="2037975"/>
              <a:ext cx="293025" cy="291450"/>
            </a:xfrm>
            <a:custGeom>
              <a:avLst/>
              <a:gdLst/>
              <a:ahLst/>
              <a:cxnLst/>
              <a:rect l="l" t="t" r="r" b="b"/>
              <a:pathLst>
                <a:path w="11721" h="11658" extrusionOk="0">
                  <a:moveTo>
                    <a:pt x="2395" y="725"/>
                  </a:moveTo>
                  <a:cubicBezTo>
                    <a:pt x="2930" y="725"/>
                    <a:pt x="3403" y="1197"/>
                    <a:pt x="3403" y="1733"/>
                  </a:cubicBezTo>
                  <a:cubicBezTo>
                    <a:pt x="3403" y="2300"/>
                    <a:pt x="2930" y="2773"/>
                    <a:pt x="2395" y="2773"/>
                  </a:cubicBezTo>
                  <a:cubicBezTo>
                    <a:pt x="1828" y="2773"/>
                    <a:pt x="1355" y="2300"/>
                    <a:pt x="1355" y="1733"/>
                  </a:cubicBezTo>
                  <a:cubicBezTo>
                    <a:pt x="1355" y="1197"/>
                    <a:pt x="1828" y="725"/>
                    <a:pt x="2395" y="725"/>
                  </a:cubicBezTo>
                  <a:close/>
                  <a:moveTo>
                    <a:pt x="10303" y="725"/>
                  </a:moveTo>
                  <a:lnTo>
                    <a:pt x="10303" y="6585"/>
                  </a:lnTo>
                  <a:lnTo>
                    <a:pt x="10334" y="6585"/>
                  </a:lnTo>
                  <a:cubicBezTo>
                    <a:pt x="10334" y="6774"/>
                    <a:pt x="10177" y="6931"/>
                    <a:pt x="9988" y="6931"/>
                  </a:cubicBezTo>
                  <a:lnTo>
                    <a:pt x="4789" y="6931"/>
                  </a:lnTo>
                  <a:lnTo>
                    <a:pt x="4789" y="5167"/>
                  </a:lnTo>
                  <a:cubicBezTo>
                    <a:pt x="4789" y="4253"/>
                    <a:pt x="4285" y="3434"/>
                    <a:pt x="3498" y="3025"/>
                  </a:cubicBezTo>
                  <a:cubicBezTo>
                    <a:pt x="3844" y="2710"/>
                    <a:pt x="4096" y="2237"/>
                    <a:pt x="4096" y="1733"/>
                  </a:cubicBezTo>
                  <a:cubicBezTo>
                    <a:pt x="4096" y="1355"/>
                    <a:pt x="3970" y="977"/>
                    <a:pt x="3718" y="725"/>
                  </a:cubicBezTo>
                  <a:close/>
                  <a:moveTo>
                    <a:pt x="2710" y="3466"/>
                  </a:moveTo>
                  <a:cubicBezTo>
                    <a:pt x="3498" y="3623"/>
                    <a:pt x="4096" y="4316"/>
                    <a:pt x="4096" y="5167"/>
                  </a:cubicBezTo>
                  <a:lnTo>
                    <a:pt x="4096" y="7246"/>
                  </a:lnTo>
                  <a:cubicBezTo>
                    <a:pt x="4128" y="7435"/>
                    <a:pt x="3970" y="7593"/>
                    <a:pt x="3750" y="7593"/>
                  </a:cubicBezTo>
                  <a:cubicBezTo>
                    <a:pt x="3561" y="7593"/>
                    <a:pt x="3403" y="7750"/>
                    <a:pt x="3403" y="7971"/>
                  </a:cubicBezTo>
                  <a:lnTo>
                    <a:pt x="3403" y="10712"/>
                  </a:lnTo>
                  <a:cubicBezTo>
                    <a:pt x="3403" y="10901"/>
                    <a:pt x="3246" y="11058"/>
                    <a:pt x="3056" y="11058"/>
                  </a:cubicBezTo>
                  <a:lnTo>
                    <a:pt x="1670" y="11058"/>
                  </a:lnTo>
                  <a:cubicBezTo>
                    <a:pt x="1481" y="11058"/>
                    <a:pt x="1324" y="10901"/>
                    <a:pt x="1324" y="10712"/>
                  </a:cubicBezTo>
                  <a:lnTo>
                    <a:pt x="1324" y="7971"/>
                  </a:lnTo>
                  <a:cubicBezTo>
                    <a:pt x="1324" y="7750"/>
                    <a:pt x="1166" y="7593"/>
                    <a:pt x="977" y="7593"/>
                  </a:cubicBezTo>
                  <a:cubicBezTo>
                    <a:pt x="788" y="7593"/>
                    <a:pt x="631" y="7435"/>
                    <a:pt x="631" y="7246"/>
                  </a:cubicBezTo>
                  <a:lnTo>
                    <a:pt x="631" y="5167"/>
                  </a:lnTo>
                  <a:cubicBezTo>
                    <a:pt x="631" y="4316"/>
                    <a:pt x="1198" y="3623"/>
                    <a:pt x="1985" y="3466"/>
                  </a:cubicBezTo>
                  <a:lnTo>
                    <a:pt x="1985" y="5829"/>
                  </a:lnTo>
                  <a:cubicBezTo>
                    <a:pt x="1985" y="6018"/>
                    <a:pt x="2143" y="6175"/>
                    <a:pt x="2363" y="6175"/>
                  </a:cubicBezTo>
                  <a:cubicBezTo>
                    <a:pt x="2552" y="6175"/>
                    <a:pt x="2710" y="6018"/>
                    <a:pt x="2710" y="5829"/>
                  </a:cubicBezTo>
                  <a:lnTo>
                    <a:pt x="2710" y="3466"/>
                  </a:lnTo>
                  <a:close/>
                  <a:moveTo>
                    <a:pt x="2395" y="0"/>
                  </a:moveTo>
                  <a:cubicBezTo>
                    <a:pt x="1450" y="0"/>
                    <a:pt x="694" y="756"/>
                    <a:pt x="694" y="1702"/>
                  </a:cubicBezTo>
                  <a:cubicBezTo>
                    <a:pt x="694" y="2206"/>
                    <a:pt x="946" y="2678"/>
                    <a:pt x="1292" y="2993"/>
                  </a:cubicBezTo>
                  <a:cubicBezTo>
                    <a:pt x="536" y="3403"/>
                    <a:pt x="1" y="4222"/>
                    <a:pt x="1" y="5136"/>
                  </a:cubicBezTo>
                  <a:lnTo>
                    <a:pt x="1" y="7215"/>
                  </a:lnTo>
                  <a:cubicBezTo>
                    <a:pt x="1" y="7656"/>
                    <a:pt x="253" y="8034"/>
                    <a:pt x="662" y="8192"/>
                  </a:cubicBezTo>
                  <a:lnTo>
                    <a:pt x="662" y="10649"/>
                  </a:lnTo>
                  <a:cubicBezTo>
                    <a:pt x="662" y="11184"/>
                    <a:pt x="1135" y="11657"/>
                    <a:pt x="1670" y="11657"/>
                  </a:cubicBezTo>
                  <a:lnTo>
                    <a:pt x="3056" y="11657"/>
                  </a:lnTo>
                  <a:cubicBezTo>
                    <a:pt x="3624" y="11657"/>
                    <a:pt x="4096" y="11184"/>
                    <a:pt x="4096" y="10649"/>
                  </a:cubicBezTo>
                  <a:lnTo>
                    <a:pt x="4096" y="8192"/>
                  </a:lnTo>
                  <a:cubicBezTo>
                    <a:pt x="4348" y="8065"/>
                    <a:pt x="4600" y="7876"/>
                    <a:pt x="4726" y="7561"/>
                  </a:cubicBezTo>
                  <a:lnTo>
                    <a:pt x="9988" y="7561"/>
                  </a:lnTo>
                  <a:cubicBezTo>
                    <a:pt x="10555" y="7561"/>
                    <a:pt x="11027" y="7089"/>
                    <a:pt x="11027" y="6553"/>
                  </a:cubicBezTo>
                  <a:lnTo>
                    <a:pt x="11027" y="662"/>
                  </a:lnTo>
                  <a:lnTo>
                    <a:pt x="11374" y="662"/>
                  </a:lnTo>
                  <a:cubicBezTo>
                    <a:pt x="11563" y="662"/>
                    <a:pt x="11720" y="504"/>
                    <a:pt x="11720" y="315"/>
                  </a:cubicBezTo>
                  <a:cubicBezTo>
                    <a:pt x="11720" y="158"/>
                    <a:pt x="11563" y="0"/>
                    <a:pt x="1137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46;p29">
              <a:extLst>
                <a:ext uri="{FF2B5EF4-FFF2-40B4-BE49-F238E27FC236}">
                  <a16:creationId xmlns:a16="http://schemas.microsoft.com/office/drawing/2014/main" id="{385DF9FD-5288-4627-B62E-8B15B7E2132F}"/>
                </a:ext>
              </a:extLst>
            </p:cNvPr>
            <p:cNvSpPr/>
            <p:nvPr/>
          </p:nvSpPr>
          <p:spPr>
            <a:xfrm>
              <a:off x="-5496575" y="2072625"/>
              <a:ext cx="102425" cy="102425"/>
            </a:xfrm>
            <a:custGeom>
              <a:avLst/>
              <a:gdLst/>
              <a:ahLst/>
              <a:cxnLst/>
              <a:rect l="l" t="t" r="r" b="b"/>
              <a:pathLst>
                <a:path w="4097" h="4097" extrusionOk="0">
                  <a:moveTo>
                    <a:pt x="2395" y="725"/>
                  </a:moveTo>
                  <a:cubicBezTo>
                    <a:pt x="2867" y="851"/>
                    <a:pt x="3245" y="1229"/>
                    <a:pt x="3371" y="1733"/>
                  </a:cubicBezTo>
                  <a:lnTo>
                    <a:pt x="2395" y="1733"/>
                  </a:lnTo>
                  <a:lnTo>
                    <a:pt x="2395" y="725"/>
                  </a:lnTo>
                  <a:close/>
                  <a:moveTo>
                    <a:pt x="1733" y="757"/>
                  </a:moveTo>
                  <a:lnTo>
                    <a:pt x="1733" y="2080"/>
                  </a:lnTo>
                  <a:cubicBezTo>
                    <a:pt x="1733" y="2269"/>
                    <a:pt x="1891" y="2426"/>
                    <a:pt x="2080" y="2426"/>
                  </a:cubicBezTo>
                  <a:lnTo>
                    <a:pt x="3403" y="2426"/>
                  </a:lnTo>
                  <a:cubicBezTo>
                    <a:pt x="3245" y="3025"/>
                    <a:pt x="2741" y="3466"/>
                    <a:pt x="2080" y="3466"/>
                  </a:cubicBezTo>
                  <a:cubicBezTo>
                    <a:pt x="1324" y="3466"/>
                    <a:pt x="693" y="2836"/>
                    <a:pt x="693" y="2080"/>
                  </a:cubicBezTo>
                  <a:cubicBezTo>
                    <a:pt x="693" y="1418"/>
                    <a:pt x="1135" y="851"/>
                    <a:pt x="1733" y="757"/>
                  </a:cubicBezTo>
                  <a:close/>
                  <a:moveTo>
                    <a:pt x="2048" y="0"/>
                  </a:moveTo>
                  <a:cubicBezTo>
                    <a:pt x="883" y="0"/>
                    <a:pt x="0" y="914"/>
                    <a:pt x="0" y="2048"/>
                  </a:cubicBezTo>
                  <a:cubicBezTo>
                    <a:pt x="0" y="3182"/>
                    <a:pt x="946" y="4096"/>
                    <a:pt x="2048" y="4096"/>
                  </a:cubicBezTo>
                  <a:cubicBezTo>
                    <a:pt x="3182" y="4096"/>
                    <a:pt x="4096" y="3182"/>
                    <a:pt x="4096" y="2048"/>
                  </a:cubicBezTo>
                  <a:cubicBezTo>
                    <a:pt x="4096" y="914"/>
                    <a:pt x="3182" y="0"/>
                    <a:pt x="204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 name="Google Shape;447;p29">
            <a:extLst>
              <a:ext uri="{FF2B5EF4-FFF2-40B4-BE49-F238E27FC236}">
                <a16:creationId xmlns:a16="http://schemas.microsoft.com/office/drawing/2014/main" id="{9743834F-D460-4685-BA1D-79989516E80D}"/>
              </a:ext>
            </a:extLst>
          </p:cNvPr>
          <p:cNvGrpSpPr/>
          <p:nvPr/>
        </p:nvGrpSpPr>
        <p:grpSpPr>
          <a:xfrm>
            <a:off x="1464794" y="2123094"/>
            <a:ext cx="1771793" cy="1439625"/>
            <a:chOff x="2543222" y="2802319"/>
            <a:chExt cx="492172" cy="492122"/>
          </a:xfrm>
        </p:grpSpPr>
        <p:sp>
          <p:nvSpPr>
            <p:cNvPr id="36" name="Google Shape;448;p29">
              <a:extLst>
                <a:ext uri="{FF2B5EF4-FFF2-40B4-BE49-F238E27FC236}">
                  <a16:creationId xmlns:a16="http://schemas.microsoft.com/office/drawing/2014/main" id="{C3020A60-85BD-44D7-9FC7-8AD80C037FF0}"/>
                </a:ext>
              </a:extLst>
            </p:cNvPr>
            <p:cNvSpPr/>
            <p:nvPr/>
          </p:nvSpPr>
          <p:spPr>
            <a:xfrm>
              <a:off x="2712955" y="2802319"/>
              <a:ext cx="151969" cy="43028"/>
            </a:xfrm>
            <a:custGeom>
              <a:avLst/>
              <a:gdLst/>
              <a:ahLst/>
              <a:cxnLst/>
              <a:rect l="l" t="t" r="r" b="b"/>
              <a:pathLst>
                <a:path w="9423" h="2668" extrusionOk="0">
                  <a:moveTo>
                    <a:pt x="4725" y="0"/>
                  </a:moveTo>
                  <a:cubicBezTo>
                    <a:pt x="3131" y="0"/>
                    <a:pt x="1537" y="250"/>
                    <a:pt x="0" y="750"/>
                  </a:cubicBezTo>
                  <a:lnTo>
                    <a:pt x="620" y="2667"/>
                  </a:lnTo>
                  <a:cubicBezTo>
                    <a:pt x="1920" y="2253"/>
                    <a:pt x="3274" y="2024"/>
                    <a:pt x="4629" y="2024"/>
                  </a:cubicBezTo>
                  <a:cubicBezTo>
                    <a:pt x="4662" y="2024"/>
                    <a:pt x="4696" y="2024"/>
                    <a:pt x="4729" y="2024"/>
                  </a:cubicBezTo>
                  <a:cubicBezTo>
                    <a:pt x="4764" y="2024"/>
                    <a:pt x="4798" y="2024"/>
                    <a:pt x="4833" y="2024"/>
                  </a:cubicBezTo>
                  <a:cubicBezTo>
                    <a:pt x="6186" y="2024"/>
                    <a:pt x="7516" y="2242"/>
                    <a:pt x="8803" y="2656"/>
                  </a:cubicBezTo>
                  <a:lnTo>
                    <a:pt x="9423" y="739"/>
                  </a:lnTo>
                  <a:cubicBezTo>
                    <a:pt x="7895" y="247"/>
                    <a:pt x="6310" y="0"/>
                    <a:pt x="4725" y="0"/>
                  </a:cubicBezTo>
                  <a:close/>
                </a:path>
              </a:pathLst>
            </a:custGeom>
            <a:solidFill>
              <a:srgbClr val="7337D4"/>
            </a:solidFill>
            <a:ln w="9525" cap="flat" cmpd="sng">
              <a:solidFill>
                <a:srgbClr val="7337D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49;p29">
              <a:extLst>
                <a:ext uri="{FF2B5EF4-FFF2-40B4-BE49-F238E27FC236}">
                  <a16:creationId xmlns:a16="http://schemas.microsoft.com/office/drawing/2014/main" id="{541B2F59-8714-469B-A9C0-095EDD8CEE53}"/>
                </a:ext>
              </a:extLst>
            </p:cNvPr>
            <p:cNvSpPr/>
            <p:nvPr/>
          </p:nvSpPr>
          <p:spPr>
            <a:xfrm>
              <a:off x="2854917" y="2814237"/>
              <a:ext cx="133278" cy="108667"/>
            </a:xfrm>
            <a:custGeom>
              <a:avLst/>
              <a:gdLst/>
              <a:ahLst/>
              <a:cxnLst/>
              <a:rect l="l" t="t" r="r" b="b"/>
              <a:pathLst>
                <a:path w="8264" h="6738" extrusionOk="0">
                  <a:moveTo>
                    <a:pt x="631" y="0"/>
                  </a:moveTo>
                  <a:lnTo>
                    <a:pt x="0" y="1928"/>
                  </a:lnTo>
                  <a:cubicBezTo>
                    <a:pt x="2663" y="2789"/>
                    <a:pt x="4981" y="4465"/>
                    <a:pt x="6634" y="6737"/>
                  </a:cubicBezTo>
                  <a:lnTo>
                    <a:pt x="8264" y="5544"/>
                  </a:lnTo>
                  <a:cubicBezTo>
                    <a:pt x="6370" y="2938"/>
                    <a:pt x="3696" y="999"/>
                    <a:pt x="631" y="0"/>
                  </a:cubicBezTo>
                  <a:close/>
                </a:path>
              </a:pathLst>
            </a:custGeom>
            <a:solidFill>
              <a:schemeClr val="bg1"/>
            </a:solidFill>
            <a:ln w="9525" cap="flat" cmpd="sng">
              <a:solidFill>
                <a:srgbClr val="7337D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450;p29">
              <a:extLst>
                <a:ext uri="{FF2B5EF4-FFF2-40B4-BE49-F238E27FC236}">
                  <a16:creationId xmlns:a16="http://schemas.microsoft.com/office/drawing/2014/main" id="{72ABB4B1-BD85-4FCF-A6DE-F0A279D7CE66}"/>
                </a:ext>
              </a:extLst>
            </p:cNvPr>
            <p:cNvSpPr/>
            <p:nvPr/>
          </p:nvSpPr>
          <p:spPr>
            <a:xfrm>
              <a:off x="2961901" y="3048363"/>
              <a:ext cx="73493" cy="144760"/>
            </a:xfrm>
            <a:custGeom>
              <a:avLst/>
              <a:gdLst/>
              <a:ahLst/>
              <a:cxnLst/>
              <a:rect l="l" t="t" r="r" b="b"/>
              <a:pathLst>
                <a:path w="4557" h="8976" extrusionOk="0">
                  <a:moveTo>
                    <a:pt x="2537" y="1"/>
                  </a:moveTo>
                  <a:cubicBezTo>
                    <a:pt x="2537" y="2801"/>
                    <a:pt x="1653" y="5533"/>
                    <a:pt x="0" y="7794"/>
                  </a:cubicBezTo>
                  <a:lnTo>
                    <a:pt x="1630" y="8976"/>
                  </a:lnTo>
                  <a:cubicBezTo>
                    <a:pt x="3535" y="6371"/>
                    <a:pt x="4557" y="3226"/>
                    <a:pt x="4557" y="1"/>
                  </a:cubicBezTo>
                  <a:close/>
                </a:path>
              </a:pathLst>
            </a:custGeom>
            <a:solidFill>
              <a:srgbClr val="7337D4"/>
            </a:solidFill>
            <a:ln w="9525" cap="flat" cmpd="sng">
              <a:solidFill>
                <a:srgbClr val="7337D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451;p29">
              <a:extLst>
                <a:ext uri="{FF2B5EF4-FFF2-40B4-BE49-F238E27FC236}">
                  <a16:creationId xmlns:a16="http://schemas.microsoft.com/office/drawing/2014/main" id="{09D24542-F800-4C50-B4B2-CBD5FC0CBEF5}"/>
                </a:ext>
              </a:extLst>
            </p:cNvPr>
            <p:cNvSpPr/>
            <p:nvPr/>
          </p:nvSpPr>
          <p:spPr>
            <a:xfrm>
              <a:off x="2590054" y="2814414"/>
              <a:ext cx="132907" cy="108667"/>
            </a:xfrm>
            <a:custGeom>
              <a:avLst/>
              <a:gdLst/>
              <a:ahLst/>
              <a:cxnLst/>
              <a:rect l="l" t="t" r="r" b="b"/>
              <a:pathLst>
                <a:path w="8241" h="6738" extrusionOk="0">
                  <a:moveTo>
                    <a:pt x="7621" y="0"/>
                  </a:moveTo>
                  <a:cubicBezTo>
                    <a:pt x="4557" y="1010"/>
                    <a:pt x="1894" y="2950"/>
                    <a:pt x="0" y="5555"/>
                  </a:cubicBezTo>
                  <a:lnTo>
                    <a:pt x="1630" y="6738"/>
                  </a:lnTo>
                  <a:cubicBezTo>
                    <a:pt x="3271" y="4477"/>
                    <a:pt x="5590" y="2789"/>
                    <a:pt x="8241" y="1929"/>
                  </a:cubicBezTo>
                  <a:lnTo>
                    <a:pt x="7621" y="0"/>
                  </a:lnTo>
                  <a:close/>
                </a:path>
              </a:pathLst>
            </a:custGeom>
            <a:solidFill>
              <a:srgbClr val="7030A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52;p29">
              <a:extLst>
                <a:ext uri="{FF2B5EF4-FFF2-40B4-BE49-F238E27FC236}">
                  <a16:creationId xmlns:a16="http://schemas.microsoft.com/office/drawing/2014/main" id="{57D31B9A-EBC7-4F63-AA12-80AF5665D622}"/>
                </a:ext>
              </a:extLst>
            </p:cNvPr>
            <p:cNvSpPr/>
            <p:nvPr/>
          </p:nvSpPr>
          <p:spPr>
            <a:xfrm>
              <a:off x="2961901" y="2903626"/>
              <a:ext cx="73493" cy="144760"/>
            </a:xfrm>
            <a:custGeom>
              <a:avLst/>
              <a:gdLst/>
              <a:ahLst/>
              <a:cxnLst/>
              <a:rect l="l" t="t" r="r" b="b"/>
              <a:pathLst>
                <a:path w="4557" h="8976" extrusionOk="0">
                  <a:moveTo>
                    <a:pt x="1630" y="1"/>
                  </a:moveTo>
                  <a:lnTo>
                    <a:pt x="0" y="1194"/>
                  </a:lnTo>
                  <a:cubicBezTo>
                    <a:pt x="1653" y="3455"/>
                    <a:pt x="2537" y="6175"/>
                    <a:pt x="2537" y="8976"/>
                  </a:cubicBezTo>
                  <a:lnTo>
                    <a:pt x="4545" y="8976"/>
                  </a:lnTo>
                  <a:cubicBezTo>
                    <a:pt x="4557" y="5751"/>
                    <a:pt x="3535" y="2606"/>
                    <a:pt x="1630" y="1"/>
                  </a:cubicBezTo>
                  <a:close/>
                </a:path>
              </a:pathLst>
            </a:custGeom>
            <a:solidFill>
              <a:schemeClr val="bg1"/>
            </a:solidFill>
            <a:ln w="9525" cap="flat" cmpd="sng">
              <a:solidFill>
                <a:srgbClr val="7337D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53;p29">
              <a:extLst>
                <a:ext uri="{FF2B5EF4-FFF2-40B4-BE49-F238E27FC236}">
                  <a16:creationId xmlns:a16="http://schemas.microsoft.com/office/drawing/2014/main" id="{D954388F-BF9A-4EAC-8F72-27C5AFD7594A}"/>
                </a:ext>
              </a:extLst>
            </p:cNvPr>
            <p:cNvSpPr/>
            <p:nvPr/>
          </p:nvSpPr>
          <p:spPr>
            <a:xfrm>
              <a:off x="2854917" y="3174037"/>
              <a:ext cx="133278" cy="108490"/>
            </a:xfrm>
            <a:custGeom>
              <a:avLst/>
              <a:gdLst/>
              <a:ahLst/>
              <a:cxnLst/>
              <a:rect l="l" t="t" r="r" b="b"/>
              <a:pathLst>
                <a:path w="8264" h="6727" extrusionOk="0">
                  <a:moveTo>
                    <a:pt x="6634" y="1"/>
                  </a:moveTo>
                  <a:cubicBezTo>
                    <a:pt x="4981" y="2262"/>
                    <a:pt x="2663" y="3949"/>
                    <a:pt x="0" y="4810"/>
                  </a:cubicBezTo>
                  <a:lnTo>
                    <a:pt x="620" y="6726"/>
                  </a:lnTo>
                  <a:cubicBezTo>
                    <a:pt x="3684" y="5728"/>
                    <a:pt x="6359" y="3788"/>
                    <a:pt x="8264" y="1183"/>
                  </a:cubicBezTo>
                  <a:lnTo>
                    <a:pt x="6634" y="1"/>
                  </a:lnTo>
                  <a:close/>
                </a:path>
              </a:pathLst>
            </a:custGeom>
            <a:solidFill>
              <a:srgbClr val="7030A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54;p29">
              <a:extLst>
                <a:ext uri="{FF2B5EF4-FFF2-40B4-BE49-F238E27FC236}">
                  <a16:creationId xmlns:a16="http://schemas.microsoft.com/office/drawing/2014/main" id="{2C160197-05D2-4F79-B7D6-1513B6F93F85}"/>
                </a:ext>
              </a:extLst>
            </p:cNvPr>
            <p:cNvSpPr/>
            <p:nvPr/>
          </p:nvSpPr>
          <p:spPr>
            <a:xfrm>
              <a:off x="2543222" y="2903997"/>
              <a:ext cx="73122" cy="144390"/>
            </a:xfrm>
            <a:custGeom>
              <a:avLst/>
              <a:gdLst/>
              <a:ahLst/>
              <a:cxnLst/>
              <a:rect l="l" t="t" r="r" b="b"/>
              <a:pathLst>
                <a:path w="4534" h="8953" extrusionOk="0">
                  <a:moveTo>
                    <a:pt x="2904" y="0"/>
                  </a:moveTo>
                  <a:cubicBezTo>
                    <a:pt x="1010" y="2594"/>
                    <a:pt x="0" y="5739"/>
                    <a:pt x="0" y="8953"/>
                  </a:cubicBezTo>
                  <a:lnTo>
                    <a:pt x="2020" y="8953"/>
                  </a:lnTo>
                  <a:cubicBezTo>
                    <a:pt x="2020" y="6164"/>
                    <a:pt x="2893" y="3444"/>
                    <a:pt x="4534" y="1183"/>
                  </a:cubicBezTo>
                  <a:lnTo>
                    <a:pt x="2904" y="0"/>
                  </a:lnTo>
                  <a:close/>
                </a:path>
              </a:pathLst>
            </a:custGeom>
            <a:solidFill>
              <a:srgbClr val="7030A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55;p29">
              <a:extLst>
                <a:ext uri="{FF2B5EF4-FFF2-40B4-BE49-F238E27FC236}">
                  <a16:creationId xmlns:a16="http://schemas.microsoft.com/office/drawing/2014/main" id="{E0A82286-4E52-4409-8A19-C83EC659605C}"/>
                </a:ext>
              </a:extLst>
            </p:cNvPr>
            <p:cNvSpPr/>
            <p:nvPr/>
          </p:nvSpPr>
          <p:spPr>
            <a:xfrm>
              <a:off x="2712955" y="3251413"/>
              <a:ext cx="151969" cy="43028"/>
            </a:xfrm>
            <a:custGeom>
              <a:avLst/>
              <a:gdLst/>
              <a:ahLst/>
              <a:cxnLst/>
              <a:rect l="l" t="t" r="r" b="b"/>
              <a:pathLst>
                <a:path w="9423" h="2668" extrusionOk="0">
                  <a:moveTo>
                    <a:pt x="620" y="0"/>
                  </a:moveTo>
                  <a:lnTo>
                    <a:pt x="0" y="1917"/>
                  </a:lnTo>
                  <a:cubicBezTo>
                    <a:pt x="1537" y="2418"/>
                    <a:pt x="3131" y="2667"/>
                    <a:pt x="4725" y="2667"/>
                  </a:cubicBezTo>
                  <a:cubicBezTo>
                    <a:pt x="6310" y="2667"/>
                    <a:pt x="7895" y="2421"/>
                    <a:pt x="9423" y="1928"/>
                  </a:cubicBezTo>
                  <a:lnTo>
                    <a:pt x="8803" y="12"/>
                  </a:lnTo>
                  <a:cubicBezTo>
                    <a:pt x="7483" y="436"/>
                    <a:pt x="6118" y="643"/>
                    <a:pt x="4729" y="643"/>
                  </a:cubicBezTo>
                  <a:cubicBezTo>
                    <a:pt x="3340" y="643"/>
                    <a:pt x="1951" y="425"/>
                    <a:pt x="620" y="0"/>
                  </a:cubicBezTo>
                  <a:close/>
                </a:path>
              </a:pathLst>
            </a:custGeom>
            <a:solidFill>
              <a:srgbClr val="7030A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56;p29">
              <a:extLst>
                <a:ext uri="{FF2B5EF4-FFF2-40B4-BE49-F238E27FC236}">
                  <a16:creationId xmlns:a16="http://schemas.microsoft.com/office/drawing/2014/main" id="{C9903BC8-9605-421C-8ABC-A54AB5837B6F}"/>
                </a:ext>
              </a:extLst>
            </p:cNvPr>
            <p:cNvSpPr/>
            <p:nvPr/>
          </p:nvSpPr>
          <p:spPr>
            <a:xfrm>
              <a:off x="2590054" y="3173666"/>
              <a:ext cx="132907" cy="108667"/>
            </a:xfrm>
            <a:custGeom>
              <a:avLst/>
              <a:gdLst/>
              <a:ahLst/>
              <a:cxnLst/>
              <a:rect l="l" t="t" r="r" b="b"/>
              <a:pathLst>
                <a:path w="8241" h="6738" extrusionOk="0">
                  <a:moveTo>
                    <a:pt x="1630" y="1"/>
                  </a:moveTo>
                  <a:lnTo>
                    <a:pt x="0" y="1183"/>
                  </a:lnTo>
                  <a:cubicBezTo>
                    <a:pt x="1894" y="3788"/>
                    <a:pt x="4557" y="5728"/>
                    <a:pt x="7621" y="6738"/>
                  </a:cubicBezTo>
                  <a:lnTo>
                    <a:pt x="8241" y="4821"/>
                  </a:lnTo>
                  <a:cubicBezTo>
                    <a:pt x="5590" y="3949"/>
                    <a:pt x="3271" y="2262"/>
                    <a:pt x="1630" y="1"/>
                  </a:cubicBezTo>
                  <a:close/>
                </a:path>
              </a:pathLst>
            </a:custGeom>
            <a:solidFill>
              <a:srgbClr val="7030A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7;p29">
              <a:extLst>
                <a:ext uri="{FF2B5EF4-FFF2-40B4-BE49-F238E27FC236}">
                  <a16:creationId xmlns:a16="http://schemas.microsoft.com/office/drawing/2014/main" id="{E2769B8E-D236-436D-B097-5E5286CAD984}"/>
                </a:ext>
              </a:extLst>
            </p:cNvPr>
            <p:cNvSpPr/>
            <p:nvPr/>
          </p:nvSpPr>
          <p:spPr>
            <a:xfrm>
              <a:off x="2543222" y="3048363"/>
              <a:ext cx="73122" cy="144390"/>
            </a:xfrm>
            <a:custGeom>
              <a:avLst/>
              <a:gdLst/>
              <a:ahLst/>
              <a:cxnLst/>
              <a:rect l="l" t="t" r="r" b="b"/>
              <a:pathLst>
                <a:path w="4534" h="8953" extrusionOk="0">
                  <a:moveTo>
                    <a:pt x="0" y="1"/>
                  </a:moveTo>
                  <a:cubicBezTo>
                    <a:pt x="0" y="3214"/>
                    <a:pt x="1010" y="6359"/>
                    <a:pt x="2904" y="8953"/>
                  </a:cubicBezTo>
                  <a:lnTo>
                    <a:pt x="4534" y="7771"/>
                  </a:lnTo>
                  <a:cubicBezTo>
                    <a:pt x="2904" y="5510"/>
                    <a:pt x="2020" y="2790"/>
                    <a:pt x="2020" y="1"/>
                  </a:cubicBezTo>
                  <a:close/>
                </a:path>
              </a:pathLst>
            </a:custGeom>
            <a:solidFill>
              <a:srgbClr val="7030A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 name="Google Shape;458;p29">
            <a:extLst>
              <a:ext uri="{FF2B5EF4-FFF2-40B4-BE49-F238E27FC236}">
                <a16:creationId xmlns:a16="http://schemas.microsoft.com/office/drawing/2014/main" id="{53A52916-BE97-49D9-A053-B2B6044027A5}"/>
              </a:ext>
            </a:extLst>
          </p:cNvPr>
          <p:cNvGrpSpPr/>
          <p:nvPr/>
        </p:nvGrpSpPr>
        <p:grpSpPr>
          <a:xfrm>
            <a:off x="5069161" y="1401098"/>
            <a:ext cx="1771793" cy="1439625"/>
            <a:chOff x="2543222" y="2802319"/>
            <a:chExt cx="492172" cy="492122"/>
          </a:xfrm>
        </p:grpSpPr>
        <p:sp>
          <p:nvSpPr>
            <p:cNvPr id="26" name="Google Shape;459;p29">
              <a:extLst>
                <a:ext uri="{FF2B5EF4-FFF2-40B4-BE49-F238E27FC236}">
                  <a16:creationId xmlns:a16="http://schemas.microsoft.com/office/drawing/2014/main" id="{9739A8D9-21A1-4374-BF9A-0A1E909B76DD}"/>
                </a:ext>
              </a:extLst>
            </p:cNvPr>
            <p:cNvSpPr/>
            <p:nvPr/>
          </p:nvSpPr>
          <p:spPr>
            <a:xfrm>
              <a:off x="2712955" y="2802319"/>
              <a:ext cx="151969" cy="43028"/>
            </a:xfrm>
            <a:custGeom>
              <a:avLst/>
              <a:gdLst/>
              <a:ahLst/>
              <a:cxnLst/>
              <a:rect l="l" t="t" r="r" b="b"/>
              <a:pathLst>
                <a:path w="9423" h="2668" extrusionOk="0">
                  <a:moveTo>
                    <a:pt x="4725" y="0"/>
                  </a:moveTo>
                  <a:cubicBezTo>
                    <a:pt x="3131" y="0"/>
                    <a:pt x="1537" y="250"/>
                    <a:pt x="0" y="750"/>
                  </a:cubicBezTo>
                  <a:lnTo>
                    <a:pt x="620" y="2667"/>
                  </a:lnTo>
                  <a:cubicBezTo>
                    <a:pt x="1920" y="2253"/>
                    <a:pt x="3274" y="2024"/>
                    <a:pt x="4629" y="2024"/>
                  </a:cubicBezTo>
                  <a:cubicBezTo>
                    <a:pt x="4662" y="2024"/>
                    <a:pt x="4696" y="2024"/>
                    <a:pt x="4729" y="2024"/>
                  </a:cubicBezTo>
                  <a:cubicBezTo>
                    <a:pt x="4764" y="2024"/>
                    <a:pt x="4798" y="2024"/>
                    <a:pt x="4833" y="2024"/>
                  </a:cubicBezTo>
                  <a:cubicBezTo>
                    <a:pt x="6186" y="2024"/>
                    <a:pt x="7516" y="2242"/>
                    <a:pt x="8803" y="2656"/>
                  </a:cubicBezTo>
                  <a:lnTo>
                    <a:pt x="9423" y="739"/>
                  </a:lnTo>
                  <a:cubicBezTo>
                    <a:pt x="7895" y="247"/>
                    <a:pt x="6310" y="0"/>
                    <a:pt x="4725" y="0"/>
                  </a:cubicBezTo>
                  <a:close/>
                </a:path>
              </a:pathLst>
            </a:custGeom>
            <a:solidFill>
              <a:srgbClr val="E613D5"/>
            </a:solidFill>
            <a:ln w="9525" cap="flat" cmpd="sng">
              <a:solidFill>
                <a:srgbClr val="E613D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F4246"/>
                </a:solidFill>
              </a:endParaRPr>
            </a:p>
          </p:txBody>
        </p:sp>
        <p:sp>
          <p:nvSpPr>
            <p:cNvPr id="27" name="Google Shape;460;p29">
              <a:extLst>
                <a:ext uri="{FF2B5EF4-FFF2-40B4-BE49-F238E27FC236}">
                  <a16:creationId xmlns:a16="http://schemas.microsoft.com/office/drawing/2014/main" id="{B6EC9ECA-4ACE-495D-956D-843F204B1C31}"/>
                </a:ext>
              </a:extLst>
            </p:cNvPr>
            <p:cNvSpPr/>
            <p:nvPr/>
          </p:nvSpPr>
          <p:spPr>
            <a:xfrm>
              <a:off x="2854917" y="2814237"/>
              <a:ext cx="133278" cy="108667"/>
            </a:xfrm>
            <a:custGeom>
              <a:avLst/>
              <a:gdLst/>
              <a:ahLst/>
              <a:cxnLst/>
              <a:rect l="l" t="t" r="r" b="b"/>
              <a:pathLst>
                <a:path w="8264" h="6738" extrusionOk="0">
                  <a:moveTo>
                    <a:pt x="631" y="0"/>
                  </a:moveTo>
                  <a:lnTo>
                    <a:pt x="0" y="1928"/>
                  </a:lnTo>
                  <a:cubicBezTo>
                    <a:pt x="2663" y="2789"/>
                    <a:pt x="4981" y="4465"/>
                    <a:pt x="6634" y="6737"/>
                  </a:cubicBezTo>
                  <a:lnTo>
                    <a:pt x="8264" y="5544"/>
                  </a:lnTo>
                  <a:cubicBezTo>
                    <a:pt x="6370" y="2938"/>
                    <a:pt x="3696" y="999"/>
                    <a:pt x="631" y="0"/>
                  </a:cubicBezTo>
                  <a:close/>
                </a:path>
              </a:pathLst>
            </a:custGeom>
            <a:solidFill>
              <a:srgbClr val="E613D5"/>
            </a:solidFill>
            <a:ln w="9525" cap="flat" cmpd="sng">
              <a:solidFill>
                <a:srgbClr val="E613D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F4246"/>
                </a:solidFill>
              </a:endParaRPr>
            </a:p>
          </p:txBody>
        </p:sp>
        <p:sp>
          <p:nvSpPr>
            <p:cNvPr id="28" name="Google Shape;461;p29">
              <a:extLst>
                <a:ext uri="{FF2B5EF4-FFF2-40B4-BE49-F238E27FC236}">
                  <a16:creationId xmlns:a16="http://schemas.microsoft.com/office/drawing/2014/main" id="{38D6CC6B-B12D-465B-B1E7-281F55ADA92B}"/>
                </a:ext>
              </a:extLst>
            </p:cNvPr>
            <p:cNvSpPr/>
            <p:nvPr/>
          </p:nvSpPr>
          <p:spPr>
            <a:xfrm>
              <a:off x="2961901" y="3048363"/>
              <a:ext cx="73493" cy="144760"/>
            </a:xfrm>
            <a:custGeom>
              <a:avLst/>
              <a:gdLst/>
              <a:ahLst/>
              <a:cxnLst/>
              <a:rect l="l" t="t" r="r" b="b"/>
              <a:pathLst>
                <a:path w="4557" h="8976" extrusionOk="0">
                  <a:moveTo>
                    <a:pt x="2537" y="1"/>
                  </a:moveTo>
                  <a:cubicBezTo>
                    <a:pt x="2537" y="2801"/>
                    <a:pt x="1653" y="5533"/>
                    <a:pt x="0" y="7794"/>
                  </a:cubicBezTo>
                  <a:lnTo>
                    <a:pt x="1630" y="8976"/>
                  </a:lnTo>
                  <a:cubicBezTo>
                    <a:pt x="3535" y="6371"/>
                    <a:pt x="4557" y="3226"/>
                    <a:pt x="4557" y="1"/>
                  </a:cubicBezTo>
                  <a:close/>
                </a:path>
              </a:pathLst>
            </a:custGeom>
            <a:solidFill>
              <a:srgbClr val="E613D5"/>
            </a:solidFill>
            <a:ln w="9525" cap="flat" cmpd="sng">
              <a:solidFill>
                <a:srgbClr val="E613D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F4246"/>
                </a:solidFill>
              </a:endParaRPr>
            </a:p>
          </p:txBody>
        </p:sp>
        <p:sp>
          <p:nvSpPr>
            <p:cNvPr id="29" name="Google Shape;462;p29">
              <a:extLst>
                <a:ext uri="{FF2B5EF4-FFF2-40B4-BE49-F238E27FC236}">
                  <a16:creationId xmlns:a16="http://schemas.microsoft.com/office/drawing/2014/main" id="{0C66942A-550C-41ED-AC23-EE4F0A01583F}"/>
                </a:ext>
              </a:extLst>
            </p:cNvPr>
            <p:cNvSpPr/>
            <p:nvPr/>
          </p:nvSpPr>
          <p:spPr>
            <a:xfrm>
              <a:off x="2590054" y="2814414"/>
              <a:ext cx="132907" cy="108667"/>
            </a:xfrm>
            <a:custGeom>
              <a:avLst/>
              <a:gdLst/>
              <a:ahLst/>
              <a:cxnLst/>
              <a:rect l="l" t="t" r="r" b="b"/>
              <a:pathLst>
                <a:path w="8241" h="6738" extrusionOk="0">
                  <a:moveTo>
                    <a:pt x="7621" y="0"/>
                  </a:moveTo>
                  <a:cubicBezTo>
                    <a:pt x="4557" y="1010"/>
                    <a:pt x="1894" y="2950"/>
                    <a:pt x="0" y="5555"/>
                  </a:cubicBezTo>
                  <a:lnTo>
                    <a:pt x="1630" y="6738"/>
                  </a:lnTo>
                  <a:cubicBezTo>
                    <a:pt x="3271" y="4477"/>
                    <a:pt x="5590" y="2789"/>
                    <a:pt x="8241" y="1929"/>
                  </a:cubicBezTo>
                  <a:lnTo>
                    <a:pt x="7621" y="0"/>
                  </a:ln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F4246"/>
                </a:solidFill>
              </a:endParaRPr>
            </a:p>
          </p:txBody>
        </p:sp>
        <p:sp>
          <p:nvSpPr>
            <p:cNvPr id="30" name="Google Shape;463;p29">
              <a:extLst>
                <a:ext uri="{FF2B5EF4-FFF2-40B4-BE49-F238E27FC236}">
                  <a16:creationId xmlns:a16="http://schemas.microsoft.com/office/drawing/2014/main" id="{3597A774-D7D8-4BA6-836F-B4E012F4A662}"/>
                </a:ext>
              </a:extLst>
            </p:cNvPr>
            <p:cNvSpPr/>
            <p:nvPr/>
          </p:nvSpPr>
          <p:spPr>
            <a:xfrm>
              <a:off x="2961901" y="2903626"/>
              <a:ext cx="73493" cy="144760"/>
            </a:xfrm>
            <a:custGeom>
              <a:avLst/>
              <a:gdLst/>
              <a:ahLst/>
              <a:cxnLst/>
              <a:rect l="l" t="t" r="r" b="b"/>
              <a:pathLst>
                <a:path w="4557" h="8976" extrusionOk="0">
                  <a:moveTo>
                    <a:pt x="1630" y="1"/>
                  </a:moveTo>
                  <a:lnTo>
                    <a:pt x="0" y="1194"/>
                  </a:lnTo>
                  <a:cubicBezTo>
                    <a:pt x="1653" y="3455"/>
                    <a:pt x="2537" y="6175"/>
                    <a:pt x="2537" y="8976"/>
                  </a:cubicBezTo>
                  <a:lnTo>
                    <a:pt x="4545" y="8976"/>
                  </a:lnTo>
                  <a:cubicBezTo>
                    <a:pt x="4557" y="5751"/>
                    <a:pt x="3535" y="2606"/>
                    <a:pt x="1630" y="1"/>
                  </a:cubicBezTo>
                  <a:close/>
                </a:path>
              </a:pathLst>
            </a:custGeom>
            <a:solidFill>
              <a:srgbClr val="E613D5"/>
            </a:solidFill>
            <a:ln w="9525" cap="flat" cmpd="sng">
              <a:solidFill>
                <a:srgbClr val="E613D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F4246"/>
                </a:solidFill>
              </a:endParaRPr>
            </a:p>
          </p:txBody>
        </p:sp>
        <p:sp>
          <p:nvSpPr>
            <p:cNvPr id="31" name="Google Shape;464;p29">
              <a:extLst>
                <a:ext uri="{FF2B5EF4-FFF2-40B4-BE49-F238E27FC236}">
                  <a16:creationId xmlns:a16="http://schemas.microsoft.com/office/drawing/2014/main" id="{FB8F189D-830E-4584-892D-97F96F33C4AB}"/>
                </a:ext>
              </a:extLst>
            </p:cNvPr>
            <p:cNvSpPr/>
            <p:nvPr/>
          </p:nvSpPr>
          <p:spPr>
            <a:xfrm>
              <a:off x="2854917" y="3174037"/>
              <a:ext cx="133278" cy="108490"/>
            </a:xfrm>
            <a:custGeom>
              <a:avLst/>
              <a:gdLst/>
              <a:ahLst/>
              <a:cxnLst/>
              <a:rect l="l" t="t" r="r" b="b"/>
              <a:pathLst>
                <a:path w="8264" h="6727" extrusionOk="0">
                  <a:moveTo>
                    <a:pt x="6634" y="1"/>
                  </a:moveTo>
                  <a:cubicBezTo>
                    <a:pt x="4981" y="2262"/>
                    <a:pt x="2663" y="3949"/>
                    <a:pt x="0" y="4810"/>
                  </a:cubicBezTo>
                  <a:lnTo>
                    <a:pt x="620" y="6726"/>
                  </a:lnTo>
                  <a:cubicBezTo>
                    <a:pt x="3684" y="5728"/>
                    <a:pt x="6359" y="3788"/>
                    <a:pt x="8264" y="1183"/>
                  </a:cubicBezTo>
                  <a:lnTo>
                    <a:pt x="6634" y="1"/>
                  </a:lnTo>
                  <a:close/>
                </a:path>
              </a:pathLst>
            </a:custGeom>
            <a:solidFill>
              <a:srgbClr val="E613D5"/>
            </a:solidFill>
            <a:ln w="9525" cap="flat" cmpd="sng">
              <a:solidFill>
                <a:srgbClr val="E613D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F4246"/>
                </a:solidFill>
              </a:endParaRPr>
            </a:p>
          </p:txBody>
        </p:sp>
        <p:sp>
          <p:nvSpPr>
            <p:cNvPr id="32" name="Google Shape;465;p29">
              <a:extLst>
                <a:ext uri="{FF2B5EF4-FFF2-40B4-BE49-F238E27FC236}">
                  <a16:creationId xmlns:a16="http://schemas.microsoft.com/office/drawing/2014/main" id="{BF883D8F-3874-419F-A9C2-5E026187F31A}"/>
                </a:ext>
              </a:extLst>
            </p:cNvPr>
            <p:cNvSpPr/>
            <p:nvPr/>
          </p:nvSpPr>
          <p:spPr>
            <a:xfrm>
              <a:off x="2543222" y="2903997"/>
              <a:ext cx="73122" cy="144390"/>
            </a:xfrm>
            <a:custGeom>
              <a:avLst/>
              <a:gdLst/>
              <a:ahLst/>
              <a:cxnLst/>
              <a:rect l="l" t="t" r="r" b="b"/>
              <a:pathLst>
                <a:path w="4534" h="8953" extrusionOk="0">
                  <a:moveTo>
                    <a:pt x="2904" y="0"/>
                  </a:moveTo>
                  <a:cubicBezTo>
                    <a:pt x="1010" y="2594"/>
                    <a:pt x="0" y="5739"/>
                    <a:pt x="0" y="8953"/>
                  </a:cubicBezTo>
                  <a:lnTo>
                    <a:pt x="2020" y="8953"/>
                  </a:lnTo>
                  <a:cubicBezTo>
                    <a:pt x="2020" y="6164"/>
                    <a:pt x="2893" y="3444"/>
                    <a:pt x="4534" y="1183"/>
                  </a:cubicBezTo>
                  <a:lnTo>
                    <a:pt x="2904" y="0"/>
                  </a:lnTo>
                  <a:close/>
                </a:path>
              </a:pathLst>
            </a:custGeom>
            <a:solidFill>
              <a:srgbClr val="E613D5"/>
            </a:solidFill>
            <a:ln w="9525" cap="flat" cmpd="sng">
              <a:solidFill>
                <a:srgbClr val="E613D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F4246"/>
                </a:solidFill>
              </a:endParaRPr>
            </a:p>
          </p:txBody>
        </p:sp>
        <p:sp>
          <p:nvSpPr>
            <p:cNvPr id="33" name="Google Shape;466;p29">
              <a:extLst>
                <a:ext uri="{FF2B5EF4-FFF2-40B4-BE49-F238E27FC236}">
                  <a16:creationId xmlns:a16="http://schemas.microsoft.com/office/drawing/2014/main" id="{E355BF78-8E18-4FE9-B375-C7BBE36809B6}"/>
                </a:ext>
              </a:extLst>
            </p:cNvPr>
            <p:cNvSpPr/>
            <p:nvPr/>
          </p:nvSpPr>
          <p:spPr>
            <a:xfrm>
              <a:off x="2712955" y="3251413"/>
              <a:ext cx="151969" cy="43028"/>
            </a:xfrm>
            <a:custGeom>
              <a:avLst/>
              <a:gdLst/>
              <a:ahLst/>
              <a:cxnLst/>
              <a:rect l="l" t="t" r="r" b="b"/>
              <a:pathLst>
                <a:path w="9423" h="2668" extrusionOk="0">
                  <a:moveTo>
                    <a:pt x="620" y="0"/>
                  </a:moveTo>
                  <a:lnTo>
                    <a:pt x="0" y="1917"/>
                  </a:lnTo>
                  <a:cubicBezTo>
                    <a:pt x="1537" y="2418"/>
                    <a:pt x="3131" y="2667"/>
                    <a:pt x="4725" y="2667"/>
                  </a:cubicBezTo>
                  <a:cubicBezTo>
                    <a:pt x="6310" y="2667"/>
                    <a:pt x="7895" y="2421"/>
                    <a:pt x="9423" y="1928"/>
                  </a:cubicBezTo>
                  <a:lnTo>
                    <a:pt x="8803" y="12"/>
                  </a:lnTo>
                  <a:cubicBezTo>
                    <a:pt x="7483" y="436"/>
                    <a:pt x="6118" y="643"/>
                    <a:pt x="4729" y="643"/>
                  </a:cubicBezTo>
                  <a:cubicBezTo>
                    <a:pt x="3340" y="643"/>
                    <a:pt x="1951" y="425"/>
                    <a:pt x="620" y="0"/>
                  </a:cubicBezTo>
                  <a:close/>
                </a:path>
              </a:pathLst>
            </a:custGeom>
            <a:solidFill>
              <a:srgbClr val="E613D5"/>
            </a:solidFill>
            <a:ln w="9525" cap="flat" cmpd="sng">
              <a:solidFill>
                <a:srgbClr val="E613D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F4246"/>
                </a:solidFill>
              </a:endParaRPr>
            </a:p>
          </p:txBody>
        </p:sp>
        <p:sp>
          <p:nvSpPr>
            <p:cNvPr id="34" name="Google Shape;467;p29">
              <a:extLst>
                <a:ext uri="{FF2B5EF4-FFF2-40B4-BE49-F238E27FC236}">
                  <a16:creationId xmlns:a16="http://schemas.microsoft.com/office/drawing/2014/main" id="{3974106D-0376-44BE-8855-D37BE72A55A5}"/>
                </a:ext>
              </a:extLst>
            </p:cNvPr>
            <p:cNvSpPr/>
            <p:nvPr/>
          </p:nvSpPr>
          <p:spPr>
            <a:xfrm>
              <a:off x="2590054" y="3173666"/>
              <a:ext cx="132907" cy="108667"/>
            </a:xfrm>
            <a:custGeom>
              <a:avLst/>
              <a:gdLst/>
              <a:ahLst/>
              <a:cxnLst/>
              <a:rect l="l" t="t" r="r" b="b"/>
              <a:pathLst>
                <a:path w="8241" h="6738" extrusionOk="0">
                  <a:moveTo>
                    <a:pt x="1630" y="1"/>
                  </a:moveTo>
                  <a:lnTo>
                    <a:pt x="0" y="1183"/>
                  </a:lnTo>
                  <a:cubicBezTo>
                    <a:pt x="1894" y="3788"/>
                    <a:pt x="4557" y="5728"/>
                    <a:pt x="7621" y="6738"/>
                  </a:cubicBezTo>
                  <a:lnTo>
                    <a:pt x="8241" y="4821"/>
                  </a:lnTo>
                  <a:cubicBezTo>
                    <a:pt x="5590" y="3949"/>
                    <a:pt x="3271" y="2262"/>
                    <a:pt x="1630" y="1"/>
                  </a:cubicBezTo>
                  <a:close/>
                </a:path>
              </a:pathLst>
            </a:custGeom>
            <a:solidFill>
              <a:srgbClr val="E613D5"/>
            </a:solidFill>
            <a:ln w="9525" cap="flat" cmpd="sng">
              <a:solidFill>
                <a:srgbClr val="E613D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F4246"/>
                </a:solidFill>
              </a:endParaRPr>
            </a:p>
          </p:txBody>
        </p:sp>
        <p:sp>
          <p:nvSpPr>
            <p:cNvPr id="35" name="Google Shape;468;p29">
              <a:extLst>
                <a:ext uri="{FF2B5EF4-FFF2-40B4-BE49-F238E27FC236}">
                  <a16:creationId xmlns:a16="http://schemas.microsoft.com/office/drawing/2014/main" id="{50E0C27D-CBEB-49E8-9C36-83CF94AFA028}"/>
                </a:ext>
              </a:extLst>
            </p:cNvPr>
            <p:cNvSpPr/>
            <p:nvPr/>
          </p:nvSpPr>
          <p:spPr>
            <a:xfrm>
              <a:off x="2543222" y="3048363"/>
              <a:ext cx="73122" cy="144390"/>
            </a:xfrm>
            <a:custGeom>
              <a:avLst/>
              <a:gdLst/>
              <a:ahLst/>
              <a:cxnLst/>
              <a:rect l="l" t="t" r="r" b="b"/>
              <a:pathLst>
                <a:path w="4534" h="8953" extrusionOk="0">
                  <a:moveTo>
                    <a:pt x="0" y="1"/>
                  </a:moveTo>
                  <a:cubicBezTo>
                    <a:pt x="0" y="3214"/>
                    <a:pt x="1010" y="6359"/>
                    <a:pt x="2904" y="8953"/>
                  </a:cubicBezTo>
                  <a:lnTo>
                    <a:pt x="4534" y="7771"/>
                  </a:lnTo>
                  <a:cubicBezTo>
                    <a:pt x="2904" y="5510"/>
                    <a:pt x="2020" y="2790"/>
                    <a:pt x="2020" y="1"/>
                  </a:cubicBezTo>
                  <a:close/>
                </a:path>
              </a:pathLst>
            </a:custGeom>
            <a:solidFill>
              <a:srgbClr val="E613D5"/>
            </a:solidFill>
            <a:ln w="9525" cap="flat" cmpd="sng">
              <a:solidFill>
                <a:srgbClr val="E613D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F4246"/>
                </a:solidFill>
              </a:endParaRPr>
            </a:p>
          </p:txBody>
        </p:sp>
      </p:grpSp>
      <p:grpSp>
        <p:nvGrpSpPr>
          <p:cNvPr id="10" name="Google Shape;469;p29">
            <a:extLst>
              <a:ext uri="{FF2B5EF4-FFF2-40B4-BE49-F238E27FC236}">
                <a16:creationId xmlns:a16="http://schemas.microsoft.com/office/drawing/2014/main" id="{BF68BF33-AE77-4843-9AC3-2BCC2B78AE61}"/>
              </a:ext>
            </a:extLst>
          </p:cNvPr>
          <p:cNvGrpSpPr/>
          <p:nvPr/>
        </p:nvGrpSpPr>
        <p:grpSpPr>
          <a:xfrm>
            <a:off x="8676195" y="2788708"/>
            <a:ext cx="1771793" cy="1439625"/>
            <a:chOff x="2543222" y="2802319"/>
            <a:chExt cx="492172" cy="492122"/>
          </a:xfrm>
        </p:grpSpPr>
        <p:sp>
          <p:nvSpPr>
            <p:cNvPr id="16" name="Google Shape;470;p29">
              <a:extLst>
                <a:ext uri="{FF2B5EF4-FFF2-40B4-BE49-F238E27FC236}">
                  <a16:creationId xmlns:a16="http://schemas.microsoft.com/office/drawing/2014/main" id="{00516815-068B-4441-8911-7E601201C2AA}"/>
                </a:ext>
              </a:extLst>
            </p:cNvPr>
            <p:cNvSpPr/>
            <p:nvPr/>
          </p:nvSpPr>
          <p:spPr>
            <a:xfrm>
              <a:off x="2712955" y="2802319"/>
              <a:ext cx="151969" cy="43028"/>
            </a:xfrm>
            <a:custGeom>
              <a:avLst/>
              <a:gdLst/>
              <a:ahLst/>
              <a:cxnLst/>
              <a:rect l="l" t="t" r="r" b="b"/>
              <a:pathLst>
                <a:path w="9423" h="2668" extrusionOk="0">
                  <a:moveTo>
                    <a:pt x="4725" y="0"/>
                  </a:moveTo>
                  <a:cubicBezTo>
                    <a:pt x="3131" y="0"/>
                    <a:pt x="1537" y="250"/>
                    <a:pt x="0" y="750"/>
                  </a:cubicBezTo>
                  <a:lnTo>
                    <a:pt x="620" y="2667"/>
                  </a:lnTo>
                  <a:cubicBezTo>
                    <a:pt x="1920" y="2253"/>
                    <a:pt x="3274" y="2024"/>
                    <a:pt x="4629" y="2024"/>
                  </a:cubicBezTo>
                  <a:cubicBezTo>
                    <a:pt x="4662" y="2024"/>
                    <a:pt x="4696" y="2024"/>
                    <a:pt x="4729" y="2024"/>
                  </a:cubicBezTo>
                  <a:cubicBezTo>
                    <a:pt x="4764" y="2024"/>
                    <a:pt x="4798" y="2024"/>
                    <a:pt x="4833" y="2024"/>
                  </a:cubicBezTo>
                  <a:cubicBezTo>
                    <a:pt x="6186" y="2024"/>
                    <a:pt x="7516" y="2242"/>
                    <a:pt x="8803" y="2656"/>
                  </a:cubicBezTo>
                  <a:lnTo>
                    <a:pt x="9423" y="739"/>
                  </a:lnTo>
                  <a:cubicBezTo>
                    <a:pt x="7895" y="247"/>
                    <a:pt x="6310" y="0"/>
                    <a:pt x="4725" y="0"/>
                  </a:cubicBezTo>
                  <a:close/>
                </a:path>
              </a:pathLst>
            </a:custGeom>
            <a:solidFill>
              <a:srgbClr val="00FFFF"/>
            </a:solidFill>
            <a:ln w="9525" cap="flat" cmpd="sng">
              <a:solidFill>
                <a:srgbClr val="00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471;p29">
              <a:extLst>
                <a:ext uri="{FF2B5EF4-FFF2-40B4-BE49-F238E27FC236}">
                  <a16:creationId xmlns:a16="http://schemas.microsoft.com/office/drawing/2014/main" id="{86F7171A-CC4C-4184-B81D-77206BC81582}"/>
                </a:ext>
              </a:extLst>
            </p:cNvPr>
            <p:cNvSpPr/>
            <p:nvPr/>
          </p:nvSpPr>
          <p:spPr>
            <a:xfrm>
              <a:off x="2854917" y="2814237"/>
              <a:ext cx="133278" cy="108667"/>
            </a:xfrm>
            <a:custGeom>
              <a:avLst/>
              <a:gdLst/>
              <a:ahLst/>
              <a:cxnLst/>
              <a:rect l="l" t="t" r="r" b="b"/>
              <a:pathLst>
                <a:path w="8264" h="6738" extrusionOk="0">
                  <a:moveTo>
                    <a:pt x="631" y="0"/>
                  </a:moveTo>
                  <a:lnTo>
                    <a:pt x="0" y="1928"/>
                  </a:lnTo>
                  <a:cubicBezTo>
                    <a:pt x="2663" y="2789"/>
                    <a:pt x="4981" y="4465"/>
                    <a:pt x="6634" y="6737"/>
                  </a:cubicBezTo>
                  <a:lnTo>
                    <a:pt x="8264" y="5544"/>
                  </a:lnTo>
                  <a:cubicBezTo>
                    <a:pt x="6370" y="2938"/>
                    <a:pt x="3696" y="999"/>
                    <a:pt x="631" y="0"/>
                  </a:cubicBezTo>
                  <a:close/>
                </a:path>
              </a:pathLst>
            </a:custGeom>
            <a:solidFill>
              <a:srgbClr val="00FFFF"/>
            </a:solidFill>
            <a:ln w="9525" cap="flat" cmpd="sng">
              <a:solidFill>
                <a:srgbClr val="00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472;p29">
              <a:extLst>
                <a:ext uri="{FF2B5EF4-FFF2-40B4-BE49-F238E27FC236}">
                  <a16:creationId xmlns:a16="http://schemas.microsoft.com/office/drawing/2014/main" id="{3157B6F0-FE04-40D5-AC7B-694440C3185C}"/>
                </a:ext>
              </a:extLst>
            </p:cNvPr>
            <p:cNvSpPr/>
            <p:nvPr/>
          </p:nvSpPr>
          <p:spPr>
            <a:xfrm>
              <a:off x="2961901" y="3048363"/>
              <a:ext cx="73493" cy="144760"/>
            </a:xfrm>
            <a:custGeom>
              <a:avLst/>
              <a:gdLst/>
              <a:ahLst/>
              <a:cxnLst/>
              <a:rect l="l" t="t" r="r" b="b"/>
              <a:pathLst>
                <a:path w="4557" h="8976" extrusionOk="0">
                  <a:moveTo>
                    <a:pt x="2537" y="1"/>
                  </a:moveTo>
                  <a:cubicBezTo>
                    <a:pt x="2537" y="2801"/>
                    <a:pt x="1653" y="5533"/>
                    <a:pt x="0" y="7794"/>
                  </a:cubicBezTo>
                  <a:lnTo>
                    <a:pt x="1630" y="8976"/>
                  </a:lnTo>
                  <a:cubicBezTo>
                    <a:pt x="3535" y="6371"/>
                    <a:pt x="4557" y="3226"/>
                    <a:pt x="4557" y="1"/>
                  </a:cubicBezTo>
                  <a:close/>
                </a:path>
              </a:pathLst>
            </a:custGeom>
            <a:solidFill>
              <a:srgbClr val="00FFFF"/>
            </a:solidFill>
            <a:ln w="9525" cap="flat" cmpd="sng">
              <a:solidFill>
                <a:srgbClr val="00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473;p29">
              <a:extLst>
                <a:ext uri="{FF2B5EF4-FFF2-40B4-BE49-F238E27FC236}">
                  <a16:creationId xmlns:a16="http://schemas.microsoft.com/office/drawing/2014/main" id="{0AF76B9E-BEFC-4CB3-966C-3B014714F80D}"/>
                </a:ext>
              </a:extLst>
            </p:cNvPr>
            <p:cNvSpPr/>
            <p:nvPr/>
          </p:nvSpPr>
          <p:spPr>
            <a:xfrm>
              <a:off x="2590054" y="2814414"/>
              <a:ext cx="132907" cy="108667"/>
            </a:xfrm>
            <a:custGeom>
              <a:avLst/>
              <a:gdLst/>
              <a:ahLst/>
              <a:cxnLst/>
              <a:rect l="l" t="t" r="r" b="b"/>
              <a:pathLst>
                <a:path w="8241" h="6738" extrusionOk="0">
                  <a:moveTo>
                    <a:pt x="7621" y="0"/>
                  </a:moveTo>
                  <a:cubicBezTo>
                    <a:pt x="4557" y="1010"/>
                    <a:pt x="1894" y="2950"/>
                    <a:pt x="0" y="5555"/>
                  </a:cubicBezTo>
                  <a:lnTo>
                    <a:pt x="1630" y="6738"/>
                  </a:lnTo>
                  <a:cubicBezTo>
                    <a:pt x="3271" y="4477"/>
                    <a:pt x="5590" y="2789"/>
                    <a:pt x="8241" y="1929"/>
                  </a:cubicBezTo>
                  <a:lnTo>
                    <a:pt x="7621" y="0"/>
                  </a:ln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474;p29">
              <a:extLst>
                <a:ext uri="{FF2B5EF4-FFF2-40B4-BE49-F238E27FC236}">
                  <a16:creationId xmlns:a16="http://schemas.microsoft.com/office/drawing/2014/main" id="{D0370279-5EF8-40A0-AA91-5B119ACDB3A5}"/>
                </a:ext>
              </a:extLst>
            </p:cNvPr>
            <p:cNvSpPr/>
            <p:nvPr/>
          </p:nvSpPr>
          <p:spPr>
            <a:xfrm>
              <a:off x="2961901" y="2903626"/>
              <a:ext cx="73493" cy="144760"/>
            </a:xfrm>
            <a:custGeom>
              <a:avLst/>
              <a:gdLst/>
              <a:ahLst/>
              <a:cxnLst/>
              <a:rect l="l" t="t" r="r" b="b"/>
              <a:pathLst>
                <a:path w="4557" h="8976" extrusionOk="0">
                  <a:moveTo>
                    <a:pt x="1630" y="1"/>
                  </a:moveTo>
                  <a:lnTo>
                    <a:pt x="0" y="1194"/>
                  </a:lnTo>
                  <a:cubicBezTo>
                    <a:pt x="1653" y="3455"/>
                    <a:pt x="2537" y="6175"/>
                    <a:pt x="2537" y="8976"/>
                  </a:cubicBezTo>
                  <a:lnTo>
                    <a:pt x="4545" y="8976"/>
                  </a:lnTo>
                  <a:cubicBezTo>
                    <a:pt x="4557" y="5751"/>
                    <a:pt x="3535" y="2606"/>
                    <a:pt x="1630" y="1"/>
                  </a:cubicBezTo>
                  <a:close/>
                </a:path>
              </a:pathLst>
            </a:custGeom>
            <a:solidFill>
              <a:srgbClr val="00FFFF"/>
            </a:solidFill>
            <a:ln w="9525" cap="flat" cmpd="sng">
              <a:solidFill>
                <a:srgbClr val="00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475;p29">
              <a:extLst>
                <a:ext uri="{FF2B5EF4-FFF2-40B4-BE49-F238E27FC236}">
                  <a16:creationId xmlns:a16="http://schemas.microsoft.com/office/drawing/2014/main" id="{2B1A9A85-5F26-45FC-9E43-4996CEAC00C9}"/>
                </a:ext>
              </a:extLst>
            </p:cNvPr>
            <p:cNvSpPr/>
            <p:nvPr/>
          </p:nvSpPr>
          <p:spPr>
            <a:xfrm>
              <a:off x="2854917" y="3174037"/>
              <a:ext cx="133278" cy="108490"/>
            </a:xfrm>
            <a:custGeom>
              <a:avLst/>
              <a:gdLst/>
              <a:ahLst/>
              <a:cxnLst/>
              <a:rect l="l" t="t" r="r" b="b"/>
              <a:pathLst>
                <a:path w="8264" h="6727" extrusionOk="0">
                  <a:moveTo>
                    <a:pt x="6634" y="1"/>
                  </a:moveTo>
                  <a:cubicBezTo>
                    <a:pt x="4981" y="2262"/>
                    <a:pt x="2663" y="3949"/>
                    <a:pt x="0" y="4810"/>
                  </a:cubicBezTo>
                  <a:lnTo>
                    <a:pt x="620" y="6726"/>
                  </a:lnTo>
                  <a:cubicBezTo>
                    <a:pt x="3684" y="5728"/>
                    <a:pt x="6359" y="3788"/>
                    <a:pt x="8264" y="1183"/>
                  </a:cubicBezTo>
                  <a:lnTo>
                    <a:pt x="6634" y="1"/>
                  </a:lnTo>
                  <a:close/>
                </a:path>
              </a:pathLst>
            </a:custGeom>
            <a:solidFill>
              <a:srgbClr val="00FFFF"/>
            </a:solidFill>
            <a:ln w="9525" cap="flat" cmpd="sng">
              <a:solidFill>
                <a:srgbClr val="00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476;p29">
              <a:extLst>
                <a:ext uri="{FF2B5EF4-FFF2-40B4-BE49-F238E27FC236}">
                  <a16:creationId xmlns:a16="http://schemas.microsoft.com/office/drawing/2014/main" id="{8B34D5D6-D42B-439A-8379-0A720A83C9AC}"/>
                </a:ext>
              </a:extLst>
            </p:cNvPr>
            <p:cNvSpPr/>
            <p:nvPr/>
          </p:nvSpPr>
          <p:spPr>
            <a:xfrm>
              <a:off x="2543222" y="2903997"/>
              <a:ext cx="73122" cy="144390"/>
            </a:xfrm>
            <a:custGeom>
              <a:avLst/>
              <a:gdLst/>
              <a:ahLst/>
              <a:cxnLst/>
              <a:rect l="l" t="t" r="r" b="b"/>
              <a:pathLst>
                <a:path w="4534" h="8953" extrusionOk="0">
                  <a:moveTo>
                    <a:pt x="2904" y="0"/>
                  </a:moveTo>
                  <a:cubicBezTo>
                    <a:pt x="1010" y="2594"/>
                    <a:pt x="0" y="5739"/>
                    <a:pt x="0" y="8953"/>
                  </a:cubicBezTo>
                  <a:lnTo>
                    <a:pt x="2020" y="8953"/>
                  </a:lnTo>
                  <a:cubicBezTo>
                    <a:pt x="2020" y="6164"/>
                    <a:pt x="2893" y="3444"/>
                    <a:pt x="4534" y="1183"/>
                  </a:cubicBezTo>
                  <a:lnTo>
                    <a:pt x="2904" y="0"/>
                  </a:ln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477;p29">
              <a:extLst>
                <a:ext uri="{FF2B5EF4-FFF2-40B4-BE49-F238E27FC236}">
                  <a16:creationId xmlns:a16="http://schemas.microsoft.com/office/drawing/2014/main" id="{474B6057-AE41-4187-B08D-33B59A7E9D49}"/>
                </a:ext>
              </a:extLst>
            </p:cNvPr>
            <p:cNvSpPr/>
            <p:nvPr/>
          </p:nvSpPr>
          <p:spPr>
            <a:xfrm>
              <a:off x="2712955" y="3251413"/>
              <a:ext cx="151969" cy="43028"/>
            </a:xfrm>
            <a:custGeom>
              <a:avLst/>
              <a:gdLst/>
              <a:ahLst/>
              <a:cxnLst/>
              <a:rect l="l" t="t" r="r" b="b"/>
              <a:pathLst>
                <a:path w="9423" h="2668" extrusionOk="0">
                  <a:moveTo>
                    <a:pt x="620" y="0"/>
                  </a:moveTo>
                  <a:lnTo>
                    <a:pt x="0" y="1917"/>
                  </a:lnTo>
                  <a:cubicBezTo>
                    <a:pt x="1537" y="2418"/>
                    <a:pt x="3131" y="2667"/>
                    <a:pt x="4725" y="2667"/>
                  </a:cubicBezTo>
                  <a:cubicBezTo>
                    <a:pt x="6310" y="2667"/>
                    <a:pt x="7895" y="2421"/>
                    <a:pt x="9423" y="1928"/>
                  </a:cubicBezTo>
                  <a:lnTo>
                    <a:pt x="8803" y="12"/>
                  </a:lnTo>
                  <a:cubicBezTo>
                    <a:pt x="7483" y="436"/>
                    <a:pt x="6118" y="643"/>
                    <a:pt x="4729" y="643"/>
                  </a:cubicBezTo>
                  <a:cubicBezTo>
                    <a:pt x="3340" y="643"/>
                    <a:pt x="1951" y="425"/>
                    <a:pt x="620" y="0"/>
                  </a:cubicBezTo>
                  <a:close/>
                </a:path>
              </a:pathLst>
            </a:custGeom>
            <a:solidFill>
              <a:srgbClr val="00FFFF"/>
            </a:solidFill>
            <a:ln w="9525" cap="flat" cmpd="sng">
              <a:solidFill>
                <a:srgbClr val="00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478;p29">
              <a:extLst>
                <a:ext uri="{FF2B5EF4-FFF2-40B4-BE49-F238E27FC236}">
                  <a16:creationId xmlns:a16="http://schemas.microsoft.com/office/drawing/2014/main" id="{CE00A861-AAB6-4342-8779-AAE3A20136D6}"/>
                </a:ext>
              </a:extLst>
            </p:cNvPr>
            <p:cNvSpPr/>
            <p:nvPr/>
          </p:nvSpPr>
          <p:spPr>
            <a:xfrm>
              <a:off x="2590054" y="3173666"/>
              <a:ext cx="132907" cy="108667"/>
            </a:xfrm>
            <a:custGeom>
              <a:avLst/>
              <a:gdLst/>
              <a:ahLst/>
              <a:cxnLst/>
              <a:rect l="l" t="t" r="r" b="b"/>
              <a:pathLst>
                <a:path w="8241" h="6738" extrusionOk="0">
                  <a:moveTo>
                    <a:pt x="1630" y="1"/>
                  </a:moveTo>
                  <a:lnTo>
                    <a:pt x="0" y="1183"/>
                  </a:lnTo>
                  <a:cubicBezTo>
                    <a:pt x="1894" y="3788"/>
                    <a:pt x="4557" y="5728"/>
                    <a:pt x="7621" y="6738"/>
                  </a:cubicBezTo>
                  <a:lnTo>
                    <a:pt x="8241" y="4821"/>
                  </a:lnTo>
                  <a:cubicBezTo>
                    <a:pt x="5590" y="3949"/>
                    <a:pt x="3271" y="2262"/>
                    <a:pt x="1630" y="1"/>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479;p29">
              <a:extLst>
                <a:ext uri="{FF2B5EF4-FFF2-40B4-BE49-F238E27FC236}">
                  <a16:creationId xmlns:a16="http://schemas.microsoft.com/office/drawing/2014/main" id="{EBBEA360-2212-4624-B44A-26F92E540C41}"/>
                </a:ext>
              </a:extLst>
            </p:cNvPr>
            <p:cNvSpPr/>
            <p:nvPr/>
          </p:nvSpPr>
          <p:spPr>
            <a:xfrm>
              <a:off x="2543222" y="3048363"/>
              <a:ext cx="73122" cy="144390"/>
            </a:xfrm>
            <a:custGeom>
              <a:avLst/>
              <a:gdLst/>
              <a:ahLst/>
              <a:cxnLst/>
              <a:rect l="l" t="t" r="r" b="b"/>
              <a:pathLst>
                <a:path w="4534" h="8953" extrusionOk="0">
                  <a:moveTo>
                    <a:pt x="0" y="1"/>
                  </a:moveTo>
                  <a:cubicBezTo>
                    <a:pt x="0" y="3214"/>
                    <a:pt x="1010" y="6359"/>
                    <a:pt x="2904" y="8953"/>
                  </a:cubicBezTo>
                  <a:lnTo>
                    <a:pt x="4534" y="7771"/>
                  </a:lnTo>
                  <a:cubicBezTo>
                    <a:pt x="2904" y="5510"/>
                    <a:pt x="2020" y="2790"/>
                    <a:pt x="2020" y="1"/>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 name="Google Shape;480;p29">
            <a:extLst>
              <a:ext uri="{FF2B5EF4-FFF2-40B4-BE49-F238E27FC236}">
                <a16:creationId xmlns:a16="http://schemas.microsoft.com/office/drawing/2014/main" id="{B168781A-546A-45AB-964C-897650D1EAD8}"/>
              </a:ext>
            </a:extLst>
          </p:cNvPr>
          <p:cNvGrpSpPr/>
          <p:nvPr/>
        </p:nvGrpSpPr>
        <p:grpSpPr>
          <a:xfrm>
            <a:off x="943897" y="2860552"/>
            <a:ext cx="9969909" cy="1608210"/>
            <a:chOff x="1487050" y="2758886"/>
            <a:chExt cx="6169800" cy="1597964"/>
          </a:xfrm>
        </p:grpSpPr>
        <p:cxnSp>
          <p:nvCxnSpPr>
            <p:cNvPr id="12" name="Google Shape;481;p29">
              <a:extLst>
                <a:ext uri="{FF2B5EF4-FFF2-40B4-BE49-F238E27FC236}">
                  <a16:creationId xmlns:a16="http://schemas.microsoft.com/office/drawing/2014/main" id="{A0CC66EF-815C-4B4F-BF23-D6667E45239D}"/>
                </a:ext>
              </a:extLst>
            </p:cNvPr>
            <p:cNvCxnSpPr/>
            <p:nvPr/>
          </p:nvCxnSpPr>
          <p:spPr>
            <a:xfrm>
              <a:off x="1487050" y="4356850"/>
              <a:ext cx="6169800" cy="0"/>
            </a:xfrm>
            <a:prstGeom prst="straightConnector1">
              <a:avLst/>
            </a:prstGeom>
            <a:noFill/>
            <a:ln w="28575" cap="flat" cmpd="sng">
              <a:solidFill>
                <a:schemeClr val="accent6">
                  <a:lumMod val="75000"/>
                </a:schemeClr>
              </a:solidFill>
              <a:prstDash val="solid"/>
              <a:round/>
              <a:headEnd type="none" w="med" len="med"/>
              <a:tailEnd type="none" w="med" len="med"/>
            </a:ln>
          </p:spPr>
        </p:cxnSp>
        <p:cxnSp>
          <p:nvCxnSpPr>
            <p:cNvPr id="13" name="Google Shape;482;p29">
              <a:extLst>
                <a:ext uri="{FF2B5EF4-FFF2-40B4-BE49-F238E27FC236}">
                  <a16:creationId xmlns:a16="http://schemas.microsoft.com/office/drawing/2014/main" id="{5B2FB1BD-A6EE-4499-B73C-DC4BBBB29771}"/>
                </a:ext>
              </a:extLst>
            </p:cNvPr>
            <p:cNvCxnSpPr/>
            <p:nvPr/>
          </p:nvCxnSpPr>
          <p:spPr>
            <a:xfrm>
              <a:off x="4589000" y="2758886"/>
              <a:ext cx="0" cy="1585200"/>
            </a:xfrm>
            <a:prstGeom prst="straightConnector1">
              <a:avLst/>
            </a:prstGeom>
            <a:noFill/>
            <a:ln w="28575" cap="flat" cmpd="sng">
              <a:solidFill>
                <a:schemeClr val="accent6">
                  <a:lumMod val="75000"/>
                </a:schemeClr>
              </a:solidFill>
              <a:prstDash val="solid"/>
              <a:round/>
              <a:headEnd type="none" w="med" len="med"/>
              <a:tailEnd type="none" w="med" len="med"/>
            </a:ln>
          </p:spPr>
        </p:cxnSp>
        <p:cxnSp>
          <p:nvCxnSpPr>
            <p:cNvPr id="14" name="Google Shape;483;p29">
              <a:extLst>
                <a:ext uri="{FF2B5EF4-FFF2-40B4-BE49-F238E27FC236}">
                  <a16:creationId xmlns:a16="http://schemas.microsoft.com/office/drawing/2014/main" id="{CDAD4770-765E-41FD-9BEC-EF55F27A0429}"/>
                </a:ext>
              </a:extLst>
            </p:cNvPr>
            <p:cNvCxnSpPr/>
            <p:nvPr/>
          </p:nvCxnSpPr>
          <p:spPr>
            <a:xfrm>
              <a:off x="2357650" y="3457477"/>
              <a:ext cx="0" cy="886500"/>
            </a:xfrm>
            <a:prstGeom prst="straightConnector1">
              <a:avLst/>
            </a:prstGeom>
            <a:noFill/>
            <a:ln w="28575" cap="flat" cmpd="sng">
              <a:solidFill>
                <a:schemeClr val="accent6">
                  <a:lumMod val="75000"/>
                </a:schemeClr>
              </a:solidFill>
              <a:prstDash val="solid"/>
              <a:round/>
              <a:headEnd type="none" w="med" len="med"/>
              <a:tailEnd type="none" w="med" len="med"/>
            </a:ln>
          </p:spPr>
        </p:cxnSp>
        <p:cxnSp>
          <p:nvCxnSpPr>
            <p:cNvPr id="15" name="Google Shape;484;p29">
              <a:extLst>
                <a:ext uri="{FF2B5EF4-FFF2-40B4-BE49-F238E27FC236}">
                  <a16:creationId xmlns:a16="http://schemas.microsoft.com/office/drawing/2014/main" id="{B0DE7363-BF9C-434A-9CC3-425A845D532A}"/>
                </a:ext>
              </a:extLst>
            </p:cNvPr>
            <p:cNvCxnSpPr/>
            <p:nvPr/>
          </p:nvCxnSpPr>
          <p:spPr>
            <a:xfrm>
              <a:off x="6818750" y="4131081"/>
              <a:ext cx="0" cy="213000"/>
            </a:xfrm>
            <a:prstGeom prst="straightConnector1">
              <a:avLst/>
            </a:prstGeom>
            <a:noFill/>
            <a:ln w="28575" cap="flat" cmpd="sng">
              <a:solidFill>
                <a:schemeClr val="accent6">
                  <a:lumMod val="75000"/>
                </a:schemeClr>
              </a:solidFill>
              <a:prstDash val="solid"/>
              <a:round/>
              <a:headEnd type="none" w="med" len="med"/>
              <a:tailEnd type="none" w="med" len="med"/>
            </a:ln>
          </p:spPr>
        </p:cxnSp>
      </p:grpSp>
      <p:sp>
        <p:nvSpPr>
          <p:cNvPr id="51" name="مربع نص 50">
            <a:extLst>
              <a:ext uri="{FF2B5EF4-FFF2-40B4-BE49-F238E27FC236}">
                <a16:creationId xmlns:a16="http://schemas.microsoft.com/office/drawing/2014/main" id="{5F9E014E-BE92-404D-AF67-2A2C62E781B0}"/>
              </a:ext>
            </a:extLst>
          </p:cNvPr>
          <p:cNvSpPr txBox="1"/>
          <p:nvPr/>
        </p:nvSpPr>
        <p:spPr>
          <a:xfrm>
            <a:off x="8375279" y="4628876"/>
            <a:ext cx="2204896" cy="1815882"/>
          </a:xfrm>
          <a:prstGeom prst="rect">
            <a:avLst/>
          </a:prstGeom>
          <a:noFill/>
        </p:spPr>
        <p:txBody>
          <a:bodyPr wrap="square" rtlCol="1">
            <a:spAutoFit/>
          </a:bodyPr>
          <a:lstStyle/>
          <a:p>
            <a:r>
              <a:rPr lang="ar-SA" sz="2800" b="1" dirty="0">
                <a:solidFill>
                  <a:srgbClr val="7030A0"/>
                </a:solidFill>
                <a:latin typeface="Traditional Arabic" panose="02020603050405020304" pitchFamily="18" charset="-78"/>
                <a:cs typeface="Traditional Arabic" panose="02020603050405020304" pitchFamily="18" charset="-78"/>
              </a:rPr>
              <a:t>عام 2013: هجوم على جهة حكومية تسبب بأضرار بالغة لـ 30000 جهاز</a:t>
            </a:r>
          </a:p>
        </p:txBody>
      </p:sp>
      <p:sp>
        <p:nvSpPr>
          <p:cNvPr id="52" name="مربع نص 51">
            <a:extLst>
              <a:ext uri="{FF2B5EF4-FFF2-40B4-BE49-F238E27FC236}">
                <a16:creationId xmlns:a16="http://schemas.microsoft.com/office/drawing/2014/main" id="{458467CE-DBAA-4329-84D6-0AE6202D5FE2}"/>
              </a:ext>
            </a:extLst>
          </p:cNvPr>
          <p:cNvSpPr txBox="1"/>
          <p:nvPr/>
        </p:nvSpPr>
        <p:spPr>
          <a:xfrm>
            <a:off x="4667630" y="4622774"/>
            <a:ext cx="2204897" cy="1815882"/>
          </a:xfrm>
          <a:prstGeom prst="rect">
            <a:avLst/>
          </a:prstGeom>
          <a:noFill/>
        </p:spPr>
        <p:txBody>
          <a:bodyPr wrap="square" rtlCol="1">
            <a:spAutoFit/>
          </a:bodyPr>
          <a:lstStyle/>
          <a:p>
            <a:pPr algn="ctr"/>
            <a:r>
              <a:rPr lang="ar-SA" sz="2800" b="1" dirty="0">
                <a:solidFill>
                  <a:schemeClr val="accent1">
                    <a:lumMod val="75000"/>
                  </a:schemeClr>
                </a:solidFill>
                <a:latin typeface="Traditional Arabic" panose="02020603050405020304" pitchFamily="18" charset="-78"/>
                <a:cs typeface="Traditional Arabic" panose="02020603050405020304" pitchFamily="18" charset="-78"/>
              </a:rPr>
              <a:t>عام 2016: تهديد استهدف تعطيل خدمات جهات حكومية بقطاع النقل </a:t>
            </a:r>
          </a:p>
        </p:txBody>
      </p:sp>
      <p:sp>
        <p:nvSpPr>
          <p:cNvPr id="53" name="مربع نص 52">
            <a:extLst>
              <a:ext uri="{FF2B5EF4-FFF2-40B4-BE49-F238E27FC236}">
                <a16:creationId xmlns:a16="http://schemas.microsoft.com/office/drawing/2014/main" id="{E56DD4DA-B723-45DD-BAF2-AC5C67DD335A}"/>
              </a:ext>
            </a:extLst>
          </p:cNvPr>
          <p:cNvSpPr txBox="1"/>
          <p:nvPr/>
        </p:nvSpPr>
        <p:spPr>
          <a:xfrm>
            <a:off x="894372" y="4584866"/>
            <a:ext cx="2429569" cy="1200329"/>
          </a:xfrm>
          <a:prstGeom prst="rect">
            <a:avLst/>
          </a:prstGeom>
          <a:noFill/>
        </p:spPr>
        <p:txBody>
          <a:bodyPr wrap="square" rtlCol="1">
            <a:spAutoFit/>
          </a:bodyPr>
          <a:lstStyle/>
          <a:p>
            <a:r>
              <a:rPr lang="ar-SA" sz="2400" b="1" dirty="0">
                <a:solidFill>
                  <a:schemeClr val="accent2">
                    <a:lumMod val="75000"/>
                  </a:schemeClr>
                </a:solidFill>
                <a:latin typeface="Traditional Arabic" panose="02020603050405020304" pitchFamily="18" charset="-78"/>
                <a:cs typeface="Traditional Arabic" panose="02020603050405020304" pitchFamily="18" charset="-78"/>
              </a:rPr>
              <a:t>عام 2017: تعطيل موقعين لجهات حكومية بقطاعات حيوية و تقنية </a:t>
            </a:r>
          </a:p>
        </p:txBody>
      </p:sp>
    </p:spTree>
    <p:extLst>
      <p:ext uri="{BB962C8B-B14F-4D97-AF65-F5344CB8AC3E}">
        <p14:creationId xmlns:p14="http://schemas.microsoft.com/office/powerpoint/2010/main" val="3281757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C9F9EEE1-B17A-4259-9989-9D28CFB4B7F8}"/>
              </a:ext>
            </a:extLst>
          </p:cNvPr>
          <p:cNvSpPr>
            <a:spLocks noGrp="1"/>
          </p:cNvSpPr>
          <p:nvPr>
            <p:ph idx="1"/>
          </p:nvPr>
        </p:nvSpPr>
        <p:spPr>
          <a:xfrm>
            <a:off x="3569110" y="589936"/>
            <a:ext cx="7784690" cy="5587028"/>
          </a:xfrm>
        </p:spPr>
        <p:txBody>
          <a:bodyPr>
            <a:normAutofit/>
          </a:bodyPr>
          <a:lstStyle/>
          <a:p>
            <a:pPr marL="0" indent="0">
              <a:buNone/>
            </a:pPr>
            <a:r>
              <a:rPr lang="ar-SA" sz="32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الهيئة الوطنية للأمن </a:t>
            </a:r>
            <a:r>
              <a:rPr lang="ar-SA" sz="3200" b="1" dirty="0" err="1">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السيبراني</a:t>
            </a:r>
            <a:r>
              <a:rPr lang="ar-SA" sz="32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p>
          <a:p>
            <a:pPr marL="0" indent="0">
              <a:buNone/>
            </a:pPr>
            <a:r>
              <a:rPr lang="ar-SA" sz="3200" dirty="0">
                <a:latin typeface="Traditional Arabic" panose="02020603050405020304" pitchFamily="18" charset="-78"/>
                <a:cs typeface="Traditional Arabic" panose="02020603050405020304" pitchFamily="18" charset="-78"/>
              </a:rPr>
              <a:t>استشعارا لأهمية البيانات والأنظمة التقنية والبنى التحتية الحساسة وارتباطها بالمصالح الوطنية، وأهمية حمايتها من أي تهديدات أو مخاطر يشهدها الفضاء </a:t>
            </a:r>
            <a:r>
              <a:rPr lang="ar-SA" sz="3200" dirty="0" err="1">
                <a:latin typeface="Traditional Arabic" panose="02020603050405020304" pitchFamily="18" charset="-78"/>
                <a:cs typeface="Traditional Arabic" panose="02020603050405020304" pitchFamily="18" charset="-78"/>
              </a:rPr>
              <a:t>السيبراني</a:t>
            </a:r>
            <a:r>
              <a:rPr lang="ar-SA" sz="3200" dirty="0">
                <a:latin typeface="Traditional Arabic" panose="02020603050405020304" pitchFamily="18" charset="-78"/>
                <a:cs typeface="Traditional Arabic" panose="02020603050405020304" pitchFamily="18" charset="-78"/>
              </a:rPr>
              <a:t> يأتي تأسيس الهيئة الوطنية للأمن </a:t>
            </a:r>
            <a:r>
              <a:rPr lang="ar-SA" sz="3200" dirty="0" err="1">
                <a:latin typeface="Traditional Arabic" panose="02020603050405020304" pitchFamily="18" charset="-78"/>
                <a:cs typeface="Traditional Arabic" panose="02020603050405020304" pitchFamily="18" charset="-78"/>
              </a:rPr>
              <a:t>السيبراني</a:t>
            </a:r>
            <a:r>
              <a:rPr lang="ar-SA" sz="3200" dirty="0">
                <a:latin typeface="Traditional Arabic" panose="02020603050405020304" pitchFamily="18" charset="-78"/>
                <a:cs typeface="Traditional Arabic" panose="02020603050405020304" pitchFamily="18" charset="-78"/>
              </a:rPr>
              <a:t> وارتباطها بالملك -حفظه الله- وذلك وفق الأمر الملكي الكريم بالموافقة على تنظيمها بتاريخ 1439/2/11 هـ لتكون الهيئة هي الجهة المختصة في المملكة بالأمن </a:t>
            </a:r>
            <a:r>
              <a:rPr lang="ar-SA" sz="3200" dirty="0" err="1">
                <a:latin typeface="Traditional Arabic" panose="02020603050405020304" pitchFamily="18" charset="-78"/>
                <a:cs typeface="Traditional Arabic" panose="02020603050405020304" pitchFamily="18" charset="-78"/>
              </a:rPr>
              <a:t>السيبراني</a:t>
            </a:r>
            <a:r>
              <a:rPr lang="ar-SA" sz="3200" dirty="0">
                <a:latin typeface="Traditional Arabic" panose="02020603050405020304" pitchFamily="18" charset="-78"/>
                <a:cs typeface="Traditional Arabic" panose="02020603050405020304" pitchFamily="18" charset="-78"/>
              </a:rPr>
              <a:t>، والمرجع الوطني في شؤونه، وتهدف إلى تعزيزه؛ حمايةً للمصالح الحيوية للدولة وأمنها الوطني والبنى التحتية الحساسة والقطاعات ذات الأولوية والخدمات والأنشطة الحكومية. ولا يخلي ذلك أي جهة عامة أو خاصة أو غيرها من مسؤوليتها تجاه أمنها </a:t>
            </a:r>
            <a:r>
              <a:rPr lang="ar-SA" sz="3200" dirty="0" err="1">
                <a:latin typeface="Traditional Arabic" panose="02020603050405020304" pitchFamily="18" charset="-78"/>
                <a:cs typeface="Traditional Arabic" panose="02020603050405020304" pitchFamily="18" charset="-78"/>
              </a:rPr>
              <a:t>السيبراني</a:t>
            </a:r>
            <a:r>
              <a:rPr lang="ar-SA" sz="3200" dirty="0">
                <a:latin typeface="Traditional Arabic" panose="02020603050405020304" pitchFamily="18" charset="-78"/>
                <a:cs typeface="Traditional Arabic" panose="02020603050405020304" pitchFamily="18" charset="-78"/>
              </a:rPr>
              <a:t> بما لا يتعارض مع اختصاصات ومهمات الهيئة الواردة في تنظيمها.</a:t>
            </a:r>
            <a:r>
              <a:rPr lang="ar-SA" sz="3200" b="1" dirty="0">
                <a:latin typeface="Traditional Arabic" panose="02020603050405020304" pitchFamily="18" charset="-78"/>
                <a:cs typeface="Traditional Arabic" panose="02020603050405020304" pitchFamily="18" charset="-78"/>
              </a:rPr>
              <a:t> </a:t>
            </a:r>
            <a:endParaRPr lang="ar-SA" sz="3200" dirty="0">
              <a:latin typeface="Traditional Arabic" panose="02020603050405020304" pitchFamily="18" charset="-78"/>
              <a:cs typeface="Traditional Arabic" panose="02020603050405020304" pitchFamily="18" charset="-78"/>
            </a:endParaRPr>
          </a:p>
        </p:txBody>
      </p:sp>
      <p:pic>
        <p:nvPicPr>
          <p:cNvPr id="5" name="صورة 4">
            <a:extLst>
              <a:ext uri="{FF2B5EF4-FFF2-40B4-BE49-F238E27FC236}">
                <a16:creationId xmlns:a16="http://schemas.microsoft.com/office/drawing/2014/main" id="{E051AEEE-63EE-4C41-8731-B8ED1A7C80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968" y="589937"/>
            <a:ext cx="3156155" cy="5397908"/>
          </a:xfrm>
          <a:prstGeom prst="rect">
            <a:avLst/>
          </a:prstGeom>
          <a:effectLst>
            <a:glow rad="127000">
              <a:srgbClr val="65B9B1"/>
            </a:glow>
          </a:effectLst>
        </p:spPr>
      </p:pic>
    </p:spTree>
    <p:extLst>
      <p:ext uri="{BB962C8B-B14F-4D97-AF65-F5344CB8AC3E}">
        <p14:creationId xmlns:p14="http://schemas.microsoft.com/office/powerpoint/2010/main" val="31614100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F7F3AC61-C02D-451A-AA99-3C548B7C1945}"/>
              </a:ext>
            </a:extLst>
          </p:cNvPr>
          <p:cNvSpPr>
            <a:spLocks noGrp="1"/>
          </p:cNvSpPr>
          <p:nvPr>
            <p:ph idx="1"/>
          </p:nvPr>
        </p:nvSpPr>
        <p:spPr>
          <a:xfrm>
            <a:off x="3775587" y="855407"/>
            <a:ext cx="7814187" cy="3923071"/>
          </a:xfrm>
        </p:spPr>
        <p:txBody>
          <a:bodyPr>
            <a:normAutofit/>
          </a:bodyPr>
          <a:lstStyle/>
          <a:p>
            <a:pPr marL="0" indent="0">
              <a:buNone/>
            </a:pPr>
            <a:r>
              <a:rPr lang="ar-SA" sz="36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الاتحاد السعودي للأمن </a:t>
            </a:r>
            <a:r>
              <a:rPr lang="ar-SA" sz="3600" b="1" dirty="0" err="1">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السيبراني</a:t>
            </a:r>
            <a:r>
              <a:rPr lang="ar-SA" sz="36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والبرمجة </a:t>
            </a:r>
            <a:r>
              <a:rPr lang="ar-SA" sz="3600" b="1" dirty="0" err="1">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والدرونز</a:t>
            </a:r>
            <a:r>
              <a:rPr lang="ar-SA" sz="36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a:t>
            </a:r>
            <a:endParaRPr lang="en-US" sz="3600"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0" indent="0" algn="just">
              <a:buNone/>
            </a:pPr>
            <a:r>
              <a:rPr lang="ar-SA" sz="3600" dirty="0">
                <a:latin typeface="Traditional Arabic" panose="02020603050405020304" pitchFamily="18" charset="-78"/>
                <a:cs typeface="Traditional Arabic" panose="02020603050405020304" pitchFamily="18" charset="-78"/>
              </a:rPr>
              <a:t>الاتحاد السعودي للأمن </a:t>
            </a:r>
            <a:r>
              <a:rPr lang="ar-SA" sz="3600" dirty="0" err="1">
                <a:latin typeface="Traditional Arabic" panose="02020603050405020304" pitchFamily="18" charset="-78"/>
                <a:cs typeface="Traditional Arabic" panose="02020603050405020304" pitchFamily="18" charset="-78"/>
              </a:rPr>
              <a:t>السيبراني</a:t>
            </a:r>
            <a:r>
              <a:rPr lang="ar-SA" sz="3600" dirty="0">
                <a:latin typeface="Traditional Arabic" panose="02020603050405020304" pitchFamily="18" charset="-78"/>
                <a:cs typeface="Traditional Arabic" panose="02020603050405020304" pitchFamily="18" charset="-78"/>
              </a:rPr>
              <a:t> والبرمجة </a:t>
            </a:r>
            <a:r>
              <a:rPr lang="ar-SA" sz="3600" dirty="0" err="1">
                <a:latin typeface="Traditional Arabic" panose="02020603050405020304" pitchFamily="18" charset="-78"/>
                <a:cs typeface="Traditional Arabic" panose="02020603050405020304" pitchFamily="18" charset="-78"/>
              </a:rPr>
              <a:t>والدرونز</a:t>
            </a:r>
            <a:r>
              <a:rPr lang="ar-SA" sz="3600" dirty="0">
                <a:latin typeface="Traditional Arabic" panose="02020603050405020304" pitchFamily="18" charset="-78"/>
                <a:cs typeface="Traditional Arabic" panose="02020603050405020304" pitchFamily="18" charset="-78"/>
              </a:rPr>
              <a:t> هو مؤسسة وطنية تحت مظلة اللجنة الأولمبية السعودية. يسعى لبناء قدرات محلية واحترافية في مجال الأمن </a:t>
            </a:r>
            <a:r>
              <a:rPr lang="ar-SA" sz="3600" dirty="0" err="1">
                <a:latin typeface="Traditional Arabic" panose="02020603050405020304" pitchFamily="18" charset="-78"/>
                <a:cs typeface="Traditional Arabic" panose="02020603050405020304" pitchFamily="18" charset="-78"/>
              </a:rPr>
              <a:t>السيبراني</a:t>
            </a:r>
            <a:r>
              <a:rPr lang="ar-SA" sz="3600" dirty="0">
                <a:latin typeface="Traditional Arabic" panose="02020603050405020304" pitchFamily="18" charset="-78"/>
                <a:cs typeface="Traditional Arabic" panose="02020603050405020304" pitchFamily="18" charset="-78"/>
              </a:rPr>
              <a:t> وتطوير البرمجيات </a:t>
            </a:r>
            <a:r>
              <a:rPr lang="ar-SA" sz="3600" dirty="0" err="1">
                <a:latin typeface="Traditional Arabic" panose="02020603050405020304" pitchFamily="18" charset="-78"/>
                <a:cs typeface="Traditional Arabic" panose="02020603050405020304" pitchFamily="18" charset="-78"/>
              </a:rPr>
              <a:t>والدرونز</a:t>
            </a:r>
            <a:r>
              <a:rPr lang="ar-SA" sz="3600" dirty="0">
                <a:latin typeface="Traditional Arabic" panose="02020603050405020304" pitchFamily="18" charset="-78"/>
                <a:cs typeface="Traditional Arabic" panose="02020603050405020304" pitchFamily="18" charset="-78"/>
              </a:rPr>
              <a:t> بناءً على أفضل الممارسات والمعايير العالمية، للوصول بالمملكة العربية السعودية إلى مصاف الدول المتقدمة في صناعة المعرفة التقنية الحديثة.</a:t>
            </a:r>
          </a:p>
        </p:txBody>
      </p:sp>
      <p:pic>
        <p:nvPicPr>
          <p:cNvPr id="5" name="صورة 4">
            <a:extLst>
              <a:ext uri="{FF2B5EF4-FFF2-40B4-BE49-F238E27FC236}">
                <a16:creationId xmlns:a16="http://schemas.microsoft.com/office/drawing/2014/main" id="{B054B73B-55D3-410E-8031-481A7F10DB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2954" y="3893575"/>
            <a:ext cx="3185651" cy="2477729"/>
          </a:xfrm>
          <a:prstGeom prst="rect">
            <a:avLst/>
          </a:prstGeom>
        </p:spPr>
      </p:pic>
    </p:spTree>
    <p:extLst>
      <p:ext uri="{BB962C8B-B14F-4D97-AF65-F5344CB8AC3E}">
        <p14:creationId xmlns:p14="http://schemas.microsoft.com/office/powerpoint/2010/main" val="35834955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B9A9944-6BFA-4856-9524-635CD7F97FD2}"/>
              </a:ext>
            </a:extLst>
          </p:cNvPr>
          <p:cNvSpPr>
            <a:spLocks noGrp="1"/>
          </p:cNvSpPr>
          <p:nvPr>
            <p:ph type="title"/>
          </p:nvPr>
        </p:nvSpPr>
        <p:spPr/>
        <p:txBody>
          <a:bodyPr/>
          <a:lstStyle/>
          <a:p>
            <a:pPr algn="ctr"/>
            <a:r>
              <a:rPr lang="ar-SA"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الأمن </a:t>
            </a:r>
            <a:r>
              <a:rPr lang="ar-SA" b="1" dirty="0" err="1">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السيبراني</a:t>
            </a:r>
            <a:r>
              <a:rPr lang="ar-SA"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في التعليم </a:t>
            </a:r>
          </a:p>
        </p:txBody>
      </p:sp>
      <p:sp>
        <p:nvSpPr>
          <p:cNvPr id="3" name="عنصر نائب للمحتوى 2">
            <a:extLst>
              <a:ext uri="{FF2B5EF4-FFF2-40B4-BE49-F238E27FC236}">
                <a16:creationId xmlns:a16="http://schemas.microsoft.com/office/drawing/2014/main" id="{B6B29917-B656-4A98-9DEF-A6995CB9E5C1}"/>
              </a:ext>
            </a:extLst>
          </p:cNvPr>
          <p:cNvSpPr>
            <a:spLocks noGrp="1"/>
          </p:cNvSpPr>
          <p:nvPr>
            <p:ph idx="1"/>
          </p:nvPr>
        </p:nvSpPr>
        <p:spPr>
          <a:xfrm>
            <a:off x="4837471" y="1690688"/>
            <a:ext cx="6516328" cy="4486275"/>
          </a:xfrm>
        </p:spPr>
        <p:txBody>
          <a:bodyPr>
            <a:normAutofit lnSpcReduction="10000"/>
          </a:bodyPr>
          <a:lstStyle/>
          <a:p>
            <a:pPr marL="0" indent="0" algn="just">
              <a:buNone/>
            </a:pPr>
            <a:r>
              <a:rPr lang="ar-SA" sz="3200" dirty="0">
                <a:latin typeface="Traditional Arabic" panose="02020603050405020304" pitchFamily="18" charset="-78"/>
                <a:cs typeface="Traditional Arabic" panose="02020603050405020304" pitchFamily="18" charset="-78"/>
              </a:rPr>
              <a:t>أدى الاهتمام الكبير بمجال الأمن </a:t>
            </a:r>
            <a:r>
              <a:rPr lang="ar-SA" sz="3200" dirty="0" err="1">
                <a:latin typeface="Traditional Arabic" panose="02020603050405020304" pitchFamily="18" charset="-78"/>
                <a:cs typeface="Traditional Arabic" panose="02020603050405020304" pitchFamily="18" charset="-78"/>
              </a:rPr>
              <a:t>السيبراني</a:t>
            </a:r>
            <a:r>
              <a:rPr lang="ar-SA" sz="3200" dirty="0">
                <a:latin typeface="Traditional Arabic" panose="02020603050405020304" pitchFamily="18" charset="-78"/>
                <a:cs typeface="Traditional Arabic" panose="02020603050405020304" pitchFamily="18" charset="-78"/>
              </a:rPr>
              <a:t> إلى تحركات سريعة وقوية في المجال التعليمي على مستويات عالية ، فقد أنشأت كليات متخصصة حكومية وخاصة في هذا المجال وانبثقت بعض الوحدات </a:t>
            </a:r>
            <a:r>
              <a:rPr lang="ar-SA" sz="3200" dirty="0" err="1">
                <a:latin typeface="Traditional Arabic" panose="02020603050405020304" pitchFamily="18" charset="-78"/>
                <a:cs typeface="Traditional Arabic" panose="02020603050405020304" pitchFamily="18" charset="-78"/>
              </a:rPr>
              <a:t>السيبرانية</a:t>
            </a:r>
            <a:r>
              <a:rPr lang="ar-SA" sz="3200" dirty="0">
                <a:latin typeface="Traditional Arabic" panose="02020603050405020304" pitchFamily="18" charset="-78"/>
                <a:cs typeface="Traditional Arabic" panose="02020603050405020304" pitchFamily="18" charset="-78"/>
              </a:rPr>
              <a:t> في مجموعة من الجامعات السعودية كما عقدت اتفاقيات عديدة بين وزارة التعليم والجهات ذات الاختصاص لتدريب وتأهيل الطلاب والطالبات على البرمجيات من المستوى التأسيسي حتى مستوى الخبرة والتقدم .. كما انطلت دورات معتمدة و مبادرات تطوعية عديدة للتدريب والتأهيل في مجال الأمن </a:t>
            </a:r>
            <a:r>
              <a:rPr lang="ar-SA" sz="3200" dirty="0" err="1">
                <a:latin typeface="Traditional Arabic" panose="02020603050405020304" pitchFamily="18" charset="-78"/>
                <a:cs typeface="Traditional Arabic" panose="02020603050405020304" pitchFamily="18" charset="-78"/>
              </a:rPr>
              <a:t>السيبراني</a:t>
            </a:r>
            <a:r>
              <a:rPr lang="ar-SA" sz="3200" dirty="0">
                <a:latin typeface="Traditional Arabic" panose="02020603050405020304" pitchFamily="18" charset="-78"/>
                <a:cs typeface="Traditional Arabic" panose="02020603050405020304" pitchFamily="18" charset="-78"/>
              </a:rPr>
              <a:t> .. وفيما يلي أهم وأبرز  الانعكاسات...</a:t>
            </a:r>
            <a:endParaRPr lang="en-US" sz="3200" dirty="0">
              <a:latin typeface="Traditional Arabic" panose="02020603050405020304" pitchFamily="18" charset="-78"/>
              <a:cs typeface="Traditional Arabic" panose="02020603050405020304" pitchFamily="18" charset="-78"/>
            </a:endParaRPr>
          </a:p>
        </p:txBody>
      </p:sp>
      <p:pic>
        <p:nvPicPr>
          <p:cNvPr id="4" name="Google Shape;789;p42">
            <a:extLst>
              <a:ext uri="{FF2B5EF4-FFF2-40B4-BE49-F238E27FC236}">
                <a16:creationId xmlns:a16="http://schemas.microsoft.com/office/drawing/2014/main" id="{4AC320D6-9F97-49BB-A5CD-44CAB867803A}"/>
              </a:ext>
            </a:extLst>
          </p:cNvPr>
          <p:cNvPicPr preferRelativeResize="0"/>
          <p:nvPr/>
        </p:nvPicPr>
        <p:blipFill>
          <a:blip r:embed="rId2">
            <a:alphaModFix/>
          </a:blip>
          <a:stretch>
            <a:fillRect/>
          </a:stretch>
        </p:blipFill>
        <p:spPr>
          <a:xfrm>
            <a:off x="176981" y="1401097"/>
            <a:ext cx="4277031" cy="4486275"/>
          </a:xfrm>
          <a:prstGeom prst="rect">
            <a:avLst/>
          </a:prstGeom>
          <a:noFill/>
          <a:ln>
            <a:noFill/>
          </a:ln>
          <a:effectLst>
            <a:glow rad="101600">
              <a:schemeClr val="accent1">
                <a:satMod val="175000"/>
                <a:alpha val="40000"/>
              </a:schemeClr>
            </a:glow>
          </a:effectLst>
        </p:spPr>
      </p:pic>
    </p:spTree>
    <p:extLst>
      <p:ext uri="{BB962C8B-B14F-4D97-AF65-F5344CB8AC3E}">
        <p14:creationId xmlns:p14="http://schemas.microsoft.com/office/powerpoint/2010/main" val="24458823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7D31DAA9-97EE-4157-A325-EC4020929922}"/>
              </a:ext>
            </a:extLst>
          </p:cNvPr>
          <p:cNvSpPr>
            <a:spLocks noGrp="1"/>
          </p:cNvSpPr>
          <p:nvPr>
            <p:ph idx="1"/>
          </p:nvPr>
        </p:nvSpPr>
        <p:spPr>
          <a:xfrm>
            <a:off x="4689986" y="175520"/>
            <a:ext cx="7286011" cy="6446505"/>
          </a:xfrm>
        </p:spPr>
        <p:txBody>
          <a:bodyPr>
            <a:normAutofit fontScale="92500" lnSpcReduction="10000"/>
          </a:bodyPr>
          <a:lstStyle/>
          <a:p>
            <a:pPr marL="0" indent="0">
              <a:buNone/>
            </a:pPr>
            <a:r>
              <a:rPr lang="ar-SA" sz="32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الأكاديمية الوطنية للأمن </a:t>
            </a:r>
            <a:r>
              <a:rPr lang="ar-SA" sz="3200" b="1" dirty="0" err="1">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السيبراني</a:t>
            </a:r>
            <a:r>
              <a:rPr lang="ar-SA" sz="32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 </a:t>
            </a:r>
            <a:endParaRPr lang="en-US" sz="32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0" indent="0">
              <a:buNone/>
            </a:pPr>
            <a:r>
              <a:rPr lang="ar-SA" sz="3200" dirty="0">
                <a:latin typeface="Traditional Arabic" panose="02020603050405020304" pitchFamily="18" charset="-78"/>
                <a:cs typeface="Traditional Arabic" panose="02020603050405020304" pitchFamily="18" charset="-78"/>
              </a:rPr>
              <a:t>تتبع الأكاديمية للهيئة الوطنية للأمن </a:t>
            </a:r>
            <a:r>
              <a:rPr lang="ar-SA" sz="3200" dirty="0" err="1">
                <a:latin typeface="Traditional Arabic" panose="02020603050405020304" pitchFamily="18" charset="-78"/>
                <a:cs typeface="Traditional Arabic" panose="02020603050405020304" pitchFamily="18" charset="-78"/>
              </a:rPr>
              <a:t>السيبراني</a:t>
            </a:r>
            <a:r>
              <a:rPr lang="ar-SA" sz="3200" dirty="0">
                <a:latin typeface="Traditional Arabic" panose="02020603050405020304" pitchFamily="18" charset="-78"/>
                <a:cs typeface="Traditional Arabic" panose="02020603050405020304" pitchFamily="18" charset="-78"/>
              </a:rPr>
              <a:t> وتعمل على بناء وتأهيل الكوادر الوطنية المتخصصة في مجالات الأمن </a:t>
            </a:r>
            <a:r>
              <a:rPr lang="ar-SA" sz="3200" dirty="0" err="1">
                <a:latin typeface="Traditional Arabic" panose="02020603050405020304" pitchFamily="18" charset="-78"/>
                <a:cs typeface="Traditional Arabic" panose="02020603050405020304" pitchFamily="18" charset="-78"/>
              </a:rPr>
              <a:t>السيبراني</a:t>
            </a:r>
            <a:r>
              <a:rPr lang="ar-SA" sz="3200" dirty="0">
                <a:latin typeface="Traditional Arabic" panose="02020603050405020304" pitchFamily="18" charset="-78"/>
                <a:cs typeface="Traditional Arabic" panose="02020603050405020304" pitchFamily="18" charset="-78"/>
              </a:rPr>
              <a:t> لسد الفجوة الموجودة في هذا المجال والمساهمة في حماية الفضاء </a:t>
            </a:r>
            <a:r>
              <a:rPr lang="ar-SA" sz="3200" dirty="0" err="1">
                <a:latin typeface="Traditional Arabic" panose="02020603050405020304" pitchFamily="18" charset="-78"/>
                <a:cs typeface="Traditional Arabic" panose="02020603050405020304" pitchFamily="18" charset="-78"/>
              </a:rPr>
              <a:t>السيبراني</a:t>
            </a:r>
            <a:r>
              <a:rPr lang="ar-SA" sz="3200" dirty="0">
                <a:latin typeface="Traditional Arabic" panose="02020603050405020304" pitchFamily="18" charset="-78"/>
                <a:cs typeface="Traditional Arabic" panose="02020603050405020304" pitchFamily="18" charset="-78"/>
              </a:rPr>
              <a:t> للمملكة وأمنها الوطني. وتستهدف الأكاديمية تدريب ٢٠٠٠٠ متدرب من الجنسين بنهاية عام ٢٠٢٢</a:t>
            </a:r>
            <a:r>
              <a:rPr lang="en-US" sz="3200" dirty="0">
                <a:latin typeface="Traditional Arabic" panose="02020603050405020304" pitchFamily="18" charset="-78"/>
                <a:cs typeface="Traditional Arabic" panose="02020603050405020304" pitchFamily="18" charset="-78"/>
              </a:rPr>
              <a:t>.</a:t>
            </a:r>
          </a:p>
          <a:p>
            <a:pPr marL="0" indent="0">
              <a:buNone/>
            </a:pPr>
            <a:r>
              <a:rPr lang="ar-SA" sz="3200" dirty="0">
                <a:latin typeface="Traditional Arabic" panose="02020603050405020304" pitchFamily="18" charset="-78"/>
                <a:cs typeface="Traditional Arabic" panose="02020603050405020304" pitchFamily="18" charset="-78"/>
              </a:rPr>
              <a:t>وقد قامت الأكاديمية في عامها الأول ومن خلال مبادرة التدريب في الأمن </a:t>
            </a:r>
            <a:r>
              <a:rPr lang="ar-SA" sz="3200" dirty="0" err="1">
                <a:latin typeface="Traditional Arabic" panose="02020603050405020304" pitchFamily="18" charset="-78"/>
                <a:cs typeface="Traditional Arabic" panose="02020603050405020304" pitchFamily="18" charset="-78"/>
              </a:rPr>
              <a:t>السيبراني</a:t>
            </a:r>
            <a:r>
              <a:rPr lang="en-US" sz="3200" dirty="0">
                <a:latin typeface="Traditional Arabic" panose="02020603050405020304" pitchFamily="18" charset="-78"/>
                <a:cs typeface="Traditional Arabic" panose="02020603050405020304" pitchFamily="18" charset="-78"/>
              </a:rPr>
              <a:t> (</a:t>
            </a:r>
            <a:r>
              <a:rPr lang="en-US" sz="3200" dirty="0" err="1">
                <a:latin typeface="Traditional Arabic" panose="02020603050405020304" pitchFamily="18" charset="-78"/>
                <a:cs typeface="Traditional Arabic" panose="02020603050405020304" pitchFamily="18" charset="-78"/>
              </a:rPr>
              <a:t>CyberPro</a:t>
            </a:r>
            <a:r>
              <a:rPr lang="en-US" sz="3200" dirty="0">
                <a:latin typeface="Traditional Arabic" panose="02020603050405020304" pitchFamily="18" charset="-78"/>
                <a:cs typeface="Traditional Arabic" panose="02020603050405020304" pitchFamily="18" charset="-78"/>
              </a:rPr>
              <a:t>) </a:t>
            </a:r>
            <a:r>
              <a:rPr lang="ar-SA" sz="3200" dirty="0">
                <a:latin typeface="Traditional Arabic" panose="02020603050405020304" pitchFamily="18" charset="-78"/>
                <a:cs typeface="Traditional Arabic" panose="02020603050405020304" pitchFamily="18" charset="-78"/>
              </a:rPr>
              <a:t>بتدريب أكثر من 1000 متدرب من الجنسين من موظفي الجهات الوطنية العاملين في مجال الأمن </a:t>
            </a:r>
            <a:r>
              <a:rPr lang="ar-SA" sz="3200" dirty="0" err="1">
                <a:latin typeface="Traditional Arabic" panose="02020603050405020304" pitchFamily="18" charset="-78"/>
                <a:cs typeface="Traditional Arabic" panose="02020603050405020304" pitchFamily="18" charset="-78"/>
              </a:rPr>
              <a:t>السيبراني</a:t>
            </a:r>
            <a:r>
              <a:rPr lang="ar-SA" sz="3200" dirty="0">
                <a:latin typeface="Traditional Arabic" panose="02020603050405020304" pitchFamily="18" charset="-78"/>
                <a:cs typeface="Traditional Arabic" panose="02020603050405020304" pitchFamily="18" charset="-78"/>
              </a:rPr>
              <a:t> وطلبة الجامعات حديثي التخرج في التخصصات ذات العلاقة بالأمن </a:t>
            </a:r>
            <a:r>
              <a:rPr lang="ar-SA" sz="3200" dirty="0" err="1">
                <a:latin typeface="Traditional Arabic" panose="02020603050405020304" pitchFamily="18" charset="-78"/>
                <a:cs typeface="Traditional Arabic" panose="02020603050405020304" pitchFamily="18" charset="-78"/>
              </a:rPr>
              <a:t>السيبراني</a:t>
            </a:r>
            <a:r>
              <a:rPr lang="ar-SA" sz="3200" dirty="0">
                <a:latin typeface="Traditional Arabic" panose="02020603050405020304" pitchFamily="18" charset="-78"/>
                <a:cs typeface="Traditional Arabic" panose="02020603050405020304" pitchFamily="18" charset="-78"/>
              </a:rPr>
              <a:t> من 113 جهة وطنية و23 جامعة سعودية. وتسعى الأكاديمية في هذه المبادرة لرفع كفاءة ومهارات الكوادر الوطنية التي تعمل في مجال الأمن </a:t>
            </a:r>
            <a:r>
              <a:rPr lang="ar-SA" sz="3200" dirty="0" err="1">
                <a:latin typeface="Traditional Arabic" panose="02020603050405020304" pitchFamily="18" charset="-78"/>
                <a:cs typeface="Traditional Arabic" panose="02020603050405020304" pitchFamily="18" charset="-78"/>
              </a:rPr>
              <a:t>السيبراني</a:t>
            </a:r>
            <a:r>
              <a:rPr lang="ar-SA" sz="3200" dirty="0">
                <a:latin typeface="Traditional Arabic" panose="02020603050405020304" pitchFamily="18" charset="-78"/>
                <a:cs typeface="Traditional Arabic" panose="02020603050405020304" pitchFamily="18" charset="-78"/>
              </a:rPr>
              <a:t> حاليا بالإضافة إلى تهيئة خريجي الكليات والجامعات في المجالات ذات العلاقة للالتحاق بسوق العمل في هذا المجال. تم تقديم التدريب في السنة الأولى بالتعاون مع شركات عالمية متخصصة تحت إشراف الأكاديمية</a:t>
            </a:r>
            <a:r>
              <a:rPr lang="en-US" sz="3200" dirty="0">
                <a:latin typeface="Traditional Arabic" panose="02020603050405020304" pitchFamily="18" charset="-78"/>
                <a:cs typeface="Traditional Arabic" panose="02020603050405020304" pitchFamily="18" charset="-78"/>
              </a:rPr>
              <a:t>. </a:t>
            </a:r>
          </a:p>
        </p:txBody>
      </p:sp>
      <p:pic>
        <p:nvPicPr>
          <p:cNvPr id="5" name="صورة 4">
            <a:extLst>
              <a:ext uri="{FF2B5EF4-FFF2-40B4-BE49-F238E27FC236}">
                <a16:creationId xmlns:a16="http://schemas.microsoft.com/office/drawing/2014/main" id="{9F1D10D8-9BF2-4994-80DF-A200238B71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003" y="1727134"/>
            <a:ext cx="4326501" cy="3343275"/>
          </a:xfrm>
          <a:prstGeom prst="rect">
            <a:avLst/>
          </a:prstGeom>
          <a:effectLst>
            <a:glow rad="127000">
              <a:srgbClr val="B381D9"/>
            </a:glow>
          </a:effectLst>
        </p:spPr>
      </p:pic>
    </p:spTree>
    <p:extLst>
      <p:ext uri="{BB962C8B-B14F-4D97-AF65-F5344CB8AC3E}">
        <p14:creationId xmlns:p14="http://schemas.microsoft.com/office/powerpoint/2010/main" val="12000635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BA1E2535-A628-4CCE-AF2B-0E64E0EA5954}"/>
              </a:ext>
            </a:extLst>
          </p:cNvPr>
          <p:cNvSpPr txBox="1"/>
          <p:nvPr/>
        </p:nvSpPr>
        <p:spPr>
          <a:xfrm>
            <a:off x="7365112" y="679500"/>
            <a:ext cx="3436374" cy="646331"/>
          </a:xfrm>
          <a:prstGeom prst="rect">
            <a:avLst/>
          </a:prstGeom>
          <a:noFill/>
        </p:spPr>
        <p:txBody>
          <a:bodyPr wrap="square" rtlCol="1">
            <a:spAutoFit/>
          </a:bodyPr>
          <a:lstStyle/>
          <a:p>
            <a:r>
              <a:rPr lang="ar-SA" sz="3600" b="1" u="sng"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مستويات التدريب : </a:t>
            </a:r>
            <a:endParaRPr lang="en-US" sz="3600" b="1" u="sng"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grpSp>
        <p:nvGrpSpPr>
          <p:cNvPr id="5" name="مجموعة 4">
            <a:extLst>
              <a:ext uri="{FF2B5EF4-FFF2-40B4-BE49-F238E27FC236}">
                <a16:creationId xmlns:a16="http://schemas.microsoft.com/office/drawing/2014/main" id="{3BFEEAAC-588B-4BD6-BE2C-A07361593E9D}"/>
              </a:ext>
            </a:extLst>
          </p:cNvPr>
          <p:cNvGrpSpPr/>
          <p:nvPr/>
        </p:nvGrpSpPr>
        <p:grpSpPr>
          <a:xfrm>
            <a:off x="1304776" y="1700266"/>
            <a:ext cx="8878530" cy="4100052"/>
            <a:chOff x="2436244" y="1912843"/>
            <a:chExt cx="4448112" cy="2060565"/>
          </a:xfrm>
        </p:grpSpPr>
        <p:cxnSp>
          <p:nvCxnSpPr>
            <p:cNvPr id="6" name="Google Shape;537;p32">
              <a:extLst>
                <a:ext uri="{FF2B5EF4-FFF2-40B4-BE49-F238E27FC236}">
                  <a16:creationId xmlns:a16="http://schemas.microsoft.com/office/drawing/2014/main" id="{3756B17C-EC1E-4EBF-8E49-F61724A7C543}"/>
                </a:ext>
              </a:extLst>
            </p:cNvPr>
            <p:cNvCxnSpPr>
              <a:stCxn id="13" idx="4"/>
              <a:endCxn id="15" idx="0"/>
            </p:cNvCxnSpPr>
            <p:nvPr/>
          </p:nvCxnSpPr>
          <p:spPr>
            <a:xfrm>
              <a:off x="2854144" y="2748643"/>
              <a:ext cx="835680" cy="388965"/>
            </a:xfrm>
            <a:prstGeom prst="straightConnector1">
              <a:avLst/>
            </a:prstGeom>
            <a:noFill/>
            <a:ln w="28575" cap="flat" cmpd="sng">
              <a:solidFill>
                <a:srgbClr val="11E4C1"/>
              </a:solidFill>
              <a:prstDash val="solid"/>
              <a:round/>
              <a:headEnd type="none" w="med" len="med"/>
              <a:tailEnd type="none" w="med" len="med"/>
            </a:ln>
          </p:spPr>
        </p:cxnSp>
        <p:cxnSp>
          <p:nvCxnSpPr>
            <p:cNvPr id="7" name="Google Shape;540;p32">
              <a:extLst>
                <a:ext uri="{FF2B5EF4-FFF2-40B4-BE49-F238E27FC236}">
                  <a16:creationId xmlns:a16="http://schemas.microsoft.com/office/drawing/2014/main" id="{36A96FEB-9E60-43DA-9CF1-0B536F95F97A}"/>
                </a:ext>
              </a:extLst>
            </p:cNvPr>
            <p:cNvCxnSpPr>
              <a:stCxn id="15" idx="0"/>
              <a:endCxn id="12" idx="4"/>
            </p:cNvCxnSpPr>
            <p:nvPr/>
          </p:nvCxnSpPr>
          <p:spPr>
            <a:xfrm flipV="1">
              <a:off x="3689824" y="2748643"/>
              <a:ext cx="970479" cy="388965"/>
            </a:xfrm>
            <a:prstGeom prst="straightConnector1">
              <a:avLst/>
            </a:prstGeom>
            <a:noFill/>
            <a:ln w="28575" cap="flat" cmpd="sng">
              <a:solidFill>
                <a:srgbClr val="7337D4"/>
              </a:solidFill>
              <a:prstDash val="solid"/>
              <a:round/>
              <a:headEnd type="none" w="med" len="med"/>
              <a:tailEnd type="none" w="med" len="med"/>
            </a:ln>
          </p:spPr>
        </p:cxnSp>
        <p:cxnSp>
          <p:nvCxnSpPr>
            <p:cNvPr id="8" name="Google Shape;542;p32">
              <a:extLst>
                <a:ext uri="{FF2B5EF4-FFF2-40B4-BE49-F238E27FC236}">
                  <a16:creationId xmlns:a16="http://schemas.microsoft.com/office/drawing/2014/main" id="{12AF0279-20F6-4A6E-85C7-8A2C175113AD}"/>
                </a:ext>
              </a:extLst>
            </p:cNvPr>
            <p:cNvCxnSpPr>
              <a:stCxn id="12" idx="4"/>
              <a:endCxn id="14" idx="0"/>
            </p:cNvCxnSpPr>
            <p:nvPr/>
          </p:nvCxnSpPr>
          <p:spPr>
            <a:xfrm>
              <a:off x="4660303" y="2748643"/>
              <a:ext cx="970473" cy="388964"/>
            </a:xfrm>
            <a:prstGeom prst="straightConnector1">
              <a:avLst/>
            </a:prstGeom>
            <a:noFill/>
            <a:ln w="28575" cap="flat" cmpd="sng">
              <a:solidFill>
                <a:srgbClr val="FFFFFF"/>
              </a:solidFill>
              <a:prstDash val="solid"/>
              <a:round/>
              <a:headEnd type="none" w="med" len="med"/>
              <a:tailEnd type="none" w="med" len="med"/>
            </a:ln>
          </p:spPr>
        </p:cxnSp>
        <p:cxnSp>
          <p:nvCxnSpPr>
            <p:cNvPr id="9" name="Google Shape;544;p32">
              <a:extLst>
                <a:ext uri="{FF2B5EF4-FFF2-40B4-BE49-F238E27FC236}">
                  <a16:creationId xmlns:a16="http://schemas.microsoft.com/office/drawing/2014/main" id="{705E8F71-41FC-40B0-9577-88E178678F05}"/>
                </a:ext>
              </a:extLst>
            </p:cNvPr>
            <p:cNvCxnSpPr>
              <a:stCxn id="14" idx="0"/>
              <a:endCxn id="11" idx="4"/>
            </p:cNvCxnSpPr>
            <p:nvPr/>
          </p:nvCxnSpPr>
          <p:spPr>
            <a:xfrm flipV="1">
              <a:off x="5630776" y="2748643"/>
              <a:ext cx="835680" cy="388964"/>
            </a:xfrm>
            <a:prstGeom prst="straightConnector1">
              <a:avLst/>
            </a:prstGeom>
            <a:noFill/>
            <a:ln w="28575" cap="flat" cmpd="sng">
              <a:solidFill>
                <a:srgbClr val="E613D5"/>
              </a:solidFill>
              <a:prstDash val="solid"/>
              <a:round/>
              <a:headEnd type="none" w="med" len="med"/>
              <a:tailEnd type="none" w="med" len="med"/>
            </a:ln>
          </p:spPr>
        </p:cxnSp>
        <p:grpSp>
          <p:nvGrpSpPr>
            <p:cNvPr id="10" name="مجموعة 9">
              <a:extLst>
                <a:ext uri="{FF2B5EF4-FFF2-40B4-BE49-F238E27FC236}">
                  <a16:creationId xmlns:a16="http://schemas.microsoft.com/office/drawing/2014/main" id="{49C3AF4D-94BC-43DA-A689-6ABA145DFA2E}"/>
                </a:ext>
              </a:extLst>
            </p:cNvPr>
            <p:cNvGrpSpPr/>
            <p:nvPr/>
          </p:nvGrpSpPr>
          <p:grpSpPr>
            <a:xfrm>
              <a:off x="2436244" y="1912843"/>
              <a:ext cx="4448112" cy="2060565"/>
              <a:chOff x="2401774" y="1927299"/>
              <a:chExt cx="4448112" cy="2060565"/>
            </a:xfrm>
          </p:grpSpPr>
          <p:sp>
            <p:nvSpPr>
              <p:cNvPr id="11" name="Google Shape;545;p32">
                <a:extLst>
                  <a:ext uri="{FF2B5EF4-FFF2-40B4-BE49-F238E27FC236}">
                    <a16:creationId xmlns:a16="http://schemas.microsoft.com/office/drawing/2014/main" id="{69111113-ABAF-4767-9A6D-05D7B7D3AD12}"/>
                  </a:ext>
                </a:extLst>
              </p:cNvPr>
              <p:cNvSpPr/>
              <p:nvPr/>
            </p:nvSpPr>
            <p:spPr>
              <a:xfrm>
                <a:off x="6014086" y="1927299"/>
                <a:ext cx="835800" cy="835800"/>
              </a:xfrm>
              <a:prstGeom prst="ellipse">
                <a:avLst/>
              </a:prstGeom>
              <a:solidFill>
                <a:srgbClr val="33CCFF">
                  <a:alpha val="64706"/>
                </a:srgbClr>
              </a:solidFill>
              <a:ln w="28575" cap="flat" cmpd="sng">
                <a:solidFill>
                  <a:srgbClr val="33CCFF"/>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dirty="0">
                  <a:solidFill>
                    <a:srgbClr val="00C3B1"/>
                  </a:solidFill>
                  <a:latin typeface="Calibri"/>
                  <a:ea typeface="Calibri"/>
                  <a:cs typeface="Calibri"/>
                  <a:sym typeface="Calibri"/>
                </a:endParaRPr>
              </a:p>
            </p:txBody>
          </p:sp>
          <p:sp>
            <p:nvSpPr>
              <p:cNvPr id="12" name="Google Shape;541;p32">
                <a:extLst>
                  <a:ext uri="{FF2B5EF4-FFF2-40B4-BE49-F238E27FC236}">
                    <a16:creationId xmlns:a16="http://schemas.microsoft.com/office/drawing/2014/main" id="{2E896FCD-D869-4673-AD38-C783416B1EE0}"/>
                  </a:ext>
                </a:extLst>
              </p:cNvPr>
              <p:cNvSpPr/>
              <p:nvPr/>
            </p:nvSpPr>
            <p:spPr>
              <a:xfrm>
                <a:off x="4207933" y="1927299"/>
                <a:ext cx="835800" cy="835800"/>
              </a:xfrm>
              <a:prstGeom prst="ellipse">
                <a:avLst/>
              </a:prstGeom>
              <a:solidFill>
                <a:srgbClr val="FFFFFF">
                  <a:alpha val="43080"/>
                </a:srgbClr>
              </a:solidFill>
              <a:ln w="28575" cap="flat" cmpd="sng">
                <a:solidFill>
                  <a:srgbClr val="FFFFFF"/>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C3B1"/>
                  </a:solidFill>
                  <a:latin typeface="Calibri"/>
                  <a:ea typeface="Calibri"/>
                  <a:cs typeface="Calibri"/>
                  <a:sym typeface="Calibri"/>
                </a:endParaRPr>
              </a:p>
            </p:txBody>
          </p:sp>
          <p:sp>
            <p:nvSpPr>
              <p:cNvPr id="13" name="Google Shape;538;p32">
                <a:extLst>
                  <a:ext uri="{FF2B5EF4-FFF2-40B4-BE49-F238E27FC236}">
                    <a16:creationId xmlns:a16="http://schemas.microsoft.com/office/drawing/2014/main" id="{E7DD6AEF-C6B2-4BB6-A156-60018155528D}"/>
                  </a:ext>
                </a:extLst>
              </p:cNvPr>
              <p:cNvSpPr/>
              <p:nvPr/>
            </p:nvSpPr>
            <p:spPr>
              <a:xfrm>
                <a:off x="2401774" y="1927299"/>
                <a:ext cx="835800" cy="835800"/>
              </a:xfrm>
              <a:prstGeom prst="ellipse">
                <a:avLst/>
              </a:prstGeom>
              <a:solidFill>
                <a:srgbClr val="11E4C1">
                  <a:alpha val="60000"/>
                </a:srgbClr>
              </a:solidFill>
              <a:ln w="28575" cap="flat" cmpd="sng">
                <a:solidFill>
                  <a:srgbClr val="11E4C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C3B1"/>
                  </a:solidFill>
                  <a:latin typeface="Calibri"/>
                  <a:ea typeface="Calibri"/>
                  <a:cs typeface="Calibri"/>
                  <a:sym typeface="Calibri"/>
                </a:endParaRPr>
              </a:p>
            </p:txBody>
          </p:sp>
          <p:sp>
            <p:nvSpPr>
              <p:cNvPr id="14" name="Google Shape;543;p32">
                <a:extLst>
                  <a:ext uri="{FF2B5EF4-FFF2-40B4-BE49-F238E27FC236}">
                    <a16:creationId xmlns:a16="http://schemas.microsoft.com/office/drawing/2014/main" id="{37F883D7-06EC-458F-BB19-A53D1DDD64C8}"/>
                  </a:ext>
                </a:extLst>
              </p:cNvPr>
              <p:cNvSpPr/>
              <p:nvPr/>
            </p:nvSpPr>
            <p:spPr>
              <a:xfrm>
                <a:off x="5178406" y="3152063"/>
                <a:ext cx="835800" cy="835800"/>
              </a:xfrm>
              <a:prstGeom prst="ellipse">
                <a:avLst/>
              </a:prstGeom>
              <a:solidFill>
                <a:srgbClr val="E613D5">
                  <a:alpha val="48850"/>
                </a:srgbClr>
              </a:solidFill>
              <a:ln w="28575" cap="flat" cmpd="sng">
                <a:solidFill>
                  <a:srgbClr val="E613D5"/>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C3B1"/>
                  </a:solidFill>
                  <a:latin typeface="Calibri"/>
                  <a:ea typeface="Calibri"/>
                  <a:cs typeface="Calibri"/>
                  <a:sym typeface="Calibri"/>
                </a:endParaRPr>
              </a:p>
            </p:txBody>
          </p:sp>
          <p:sp>
            <p:nvSpPr>
              <p:cNvPr id="15" name="Google Shape;539;p32">
                <a:extLst>
                  <a:ext uri="{FF2B5EF4-FFF2-40B4-BE49-F238E27FC236}">
                    <a16:creationId xmlns:a16="http://schemas.microsoft.com/office/drawing/2014/main" id="{2DC36B46-A02C-4029-9972-427ECCD0B1B9}"/>
                  </a:ext>
                </a:extLst>
              </p:cNvPr>
              <p:cNvSpPr/>
              <p:nvPr/>
            </p:nvSpPr>
            <p:spPr>
              <a:xfrm>
                <a:off x="3237454" y="3152064"/>
                <a:ext cx="835800" cy="835800"/>
              </a:xfrm>
              <a:prstGeom prst="ellipse">
                <a:avLst/>
              </a:prstGeom>
              <a:solidFill>
                <a:srgbClr val="7337D4">
                  <a:alpha val="80770"/>
                </a:srgbClr>
              </a:solidFill>
              <a:ln w="28575" cap="flat" cmpd="sng">
                <a:solidFill>
                  <a:srgbClr val="7337D4"/>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FFFFFF"/>
                  </a:solidFill>
                  <a:latin typeface="Calibri"/>
                  <a:ea typeface="Calibri"/>
                  <a:cs typeface="Calibri"/>
                  <a:sym typeface="Calibri"/>
                </a:endParaRPr>
              </a:p>
            </p:txBody>
          </p:sp>
          <p:sp>
            <p:nvSpPr>
              <p:cNvPr id="16" name="Google Shape;546;p32">
                <a:extLst>
                  <a:ext uri="{FF2B5EF4-FFF2-40B4-BE49-F238E27FC236}">
                    <a16:creationId xmlns:a16="http://schemas.microsoft.com/office/drawing/2014/main" id="{1276B8A6-E1BB-4D00-8A09-B39E38A5F1D5}"/>
                  </a:ext>
                </a:extLst>
              </p:cNvPr>
              <p:cNvSpPr/>
              <p:nvPr/>
            </p:nvSpPr>
            <p:spPr>
              <a:xfrm>
                <a:off x="4524296" y="2214917"/>
                <a:ext cx="272026" cy="260447"/>
              </a:xfrm>
              <a:custGeom>
                <a:avLst/>
                <a:gdLst/>
                <a:ahLst/>
                <a:cxnLst/>
                <a:rect l="l" t="t" r="r" b="b"/>
                <a:pathLst>
                  <a:path w="12193" h="11674" extrusionOk="0">
                    <a:moveTo>
                      <a:pt x="9483" y="1174"/>
                    </a:moveTo>
                    <a:lnTo>
                      <a:pt x="9483" y="2308"/>
                    </a:lnTo>
                    <a:cubicBezTo>
                      <a:pt x="9483" y="2497"/>
                      <a:pt x="9641" y="2655"/>
                      <a:pt x="9830" y="2655"/>
                    </a:cubicBezTo>
                    <a:lnTo>
                      <a:pt x="10901" y="2655"/>
                    </a:lnTo>
                    <a:lnTo>
                      <a:pt x="9515" y="4041"/>
                    </a:lnTo>
                    <a:lnTo>
                      <a:pt x="8097" y="4041"/>
                    </a:lnTo>
                    <a:lnTo>
                      <a:pt x="8097" y="2560"/>
                    </a:lnTo>
                    <a:lnTo>
                      <a:pt x="9483" y="1174"/>
                    </a:lnTo>
                    <a:close/>
                    <a:moveTo>
                      <a:pt x="4885" y="6181"/>
                    </a:moveTo>
                    <a:cubicBezTo>
                      <a:pt x="5033" y="6181"/>
                      <a:pt x="5183" y="6212"/>
                      <a:pt x="5325" y="6278"/>
                    </a:cubicBezTo>
                    <a:lnTo>
                      <a:pt x="4600" y="7003"/>
                    </a:lnTo>
                    <a:cubicBezTo>
                      <a:pt x="4474" y="7129"/>
                      <a:pt x="4474" y="7349"/>
                      <a:pt x="4600" y="7475"/>
                    </a:cubicBezTo>
                    <a:cubicBezTo>
                      <a:pt x="4663" y="7538"/>
                      <a:pt x="4750" y="7570"/>
                      <a:pt x="4836" y="7570"/>
                    </a:cubicBezTo>
                    <a:cubicBezTo>
                      <a:pt x="4923" y="7570"/>
                      <a:pt x="5010" y="7538"/>
                      <a:pt x="5073" y="7475"/>
                    </a:cubicBezTo>
                    <a:lnTo>
                      <a:pt x="5797" y="6751"/>
                    </a:lnTo>
                    <a:lnTo>
                      <a:pt x="5797" y="6751"/>
                    </a:lnTo>
                    <a:cubicBezTo>
                      <a:pt x="5986" y="7160"/>
                      <a:pt x="5892" y="7633"/>
                      <a:pt x="5577" y="7948"/>
                    </a:cubicBezTo>
                    <a:cubicBezTo>
                      <a:pt x="5388" y="8137"/>
                      <a:pt x="5128" y="8231"/>
                      <a:pt x="4864" y="8231"/>
                    </a:cubicBezTo>
                    <a:cubicBezTo>
                      <a:pt x="4600" y="8231"/>
                      <a:pt x="4332" y="8137"/>
                      <a:pt x="4127" y="7948"/>
                    </a:cubicBezTo>
                    <a:cubicBezTo>
                      <a:pt x="3749" y="7538"/>
                      <a:pt x="3749" y="6877"/>
                      <a:pt x="4127" y="6499"/>
                    </a:cubicBezTo>
                    <a:cubicBezTo>
                      <a:pt x="4333" y="6293"/>
                      <a:pt x="4606" y="6181"/>
                      <a:pt x="4885" y="6181"/>
                    </a:cubicBezTo>
                    <a:close/>
                    <a:moveTo>
                      <a:pt x="4897" y="4831"/>
                    </a:moveTo>
                    <a:cubicBezTo>
                      <a:pt x="5396" y="4831"/>
                      <a:pt x="5890" y="4990"/>
                      <a:pt x="6301" y="5301"/>
                    </a:cubicBezTo>
                    <a:lnTo>
                      <a:pt x="5829" y="5774"/>
                    </a:lnTo>
                    <a:cubicBezTo>
                      <a:pt x="5553" y="5590"/>
                      <a:pt x="5233" y="5499"/>
                      <a:pt x="4911" y="5499"/>
                    </a:cubicBezTo>
                    <a:cubicBezTo>
                      <a:pt x="4460" y="5499"/>
                      <a:pt x="4004" y="5677"/>
                      <a:pt x="3655" y="6026"/>
                    </a:cubicBezTo>
                    <a:cubicBezTo>
                      <a:pt x="2993" y="6688"/>
                      <a:pt x="2993" y="7790"/>
                      <a:pt x="3655" y="8420"/>
                    </a:cubicBezTo>
                    <a:cubicBezTo>
                      <a:pt x="3986" y="8751"/>
                      <a:pt x="4427" y="8917"/>
                      <a:pt x="4864" y="8917"/>
                    </a:cubicBezTo>
                    <a:cubicBezTo>
                      <a:pt x="5301" y="8917"/>
                      <a:pt x="5734" y="8751"/>
                      <a:pt x="6049" y="8420"/>
                    </a:cubicBezTo>
                    <a:cubicBezTo>
                      <a:pt x="6648" y="7822"/>
                      <a:pt x="6742" y="6908"/>
                      <a:pt x="6301" y="6246"/>
                    </a:cubicBezTo>
                    <a:lnTo>
                      <a:pt x="6774" y="5774"/>
                    </a:lnTo>
                    <a:lnTo>
                      <a:pt x="6774" y="5774"/>
                    </a:lnTo>
                    <a:cubicBezTo>
                      <a:pt x="7467" y="6719"/>
                      <a:pt x="7404" y="8074"/>
                      <a:pt x="6585" y="8924"/>
                    </a:cubicBezTo>
                    <a:cubicBezTo>
                      <a:pt x="6112" y="9397"/>
                      <a:pt x="5498" y="9633"/>
                      <a:pt x="4883" y="9633"/>
                    </a:cubicBezTo>
                    <a:cubicBezTo>
                      <a:pt x="4269" y="9633"/>
                      <a:pt x="3655" y="9397"/>
                      <a:pt x="3182" y="8924"/>
                    </a:cubicBezTo>
                    <a:cubicBezTo>
                      <a:pt x="2237" y="7979"/>
                      <a:pt x="2237" y="6499"/>
                      <a:pt x="3182" y="5553"/>
                    </a:cubicBezTo>
                    <a:cubicBezTo>
                      <a:pt x="3667" y="5068"/>
                      <a:pt x="4286" y="4831"/>
                      <a:pt x="4897" y="4831"/>
                    </a:cubicBezTo>
                    <a:close/>
                    <a:moveTo>
                      <a:pt x="4873" y="3463"/>
                    </a:moveTo>
                    <a:cubicBezTo>
                      <a:pt x="5728" y="3463"/>
                      <a:pt x="6583" y="3748"/>
                      <a:pt x="7278" y="4325"/>
                    </a:cubicBezTo>
                    <a:lnTo>
                      <a:pt x="6805" y="4797"/>
                    </a:lnTo>
                    <a:cubicBezTo>
                      <a:pt x="6228" y="4353"/>
                      <a:pt x="5533" y="4125"/>
                      <a:pt x="4844" y="4125"/>
                    </a:cubicBezTo>
                    <a:cubicBezTo>
                      <a:pt x="4065" y="4125"/>
                      <a:pt x="3294" y="4416"/>
                      <a:pt x="2710" y="5018"/>
                    </a:cubicBezTo>
                    <a:cubicBezTo>
                      <a:pt x="1481" y="6246"/>
                      <a:pt x="1481" y="8168"/>
                      <a:pt x="2710" y="9397"/>
                    </a:cubicBezTo>
                    <a:cubicBezTo>
                      <a:pt x="3324" y="10011"/>
                      <a:pt x="4112" y="10318"/>
                      <a:pt x="4899" y="10318"/>
                    </a:cubicBezTo>
                    <a:cubicBezTo>
                      <a:pt x="5687" y="10318"/>
                      <a:pt x="6474" y="10011"/>
                      <a:pt x="7089" y="9397"/>
                    </a:cubicBezTo>
                    <a:cubicBezTo>
                      <a:pt x="8223" y="8263"/>
                      <a:pt x="8255" y="6467"/>
                      <a:pt x="7309" y="5301"/>
                    </a:cubicBezTo>
                    <a:lnTo>
                      <a:pt x="7782" y="4829"/>
                    </a:lnTo>
                    <a:lnTo>
                      <a:pt x="7782" y="4829"/>
                    </a:lnTo>
                    <a:cubicBezTo>
                      <a:pt x="8979" y="6278"/>
                      <a:pt x="8885" y="8483"/>
                      <a:pt x="7530" y="9870"/>
                    </a:cubicBezTo>
                    <a:cubicBezTo>
                      <a:pt x="6790" y="10594"/>
                      <a:pt x="5821" y="10956"/>
                      <a:pt x="4856" y="10956"/>
                    </a:cubicBezTo>
                    <a:cubicBezTo>
                      <a:pt x="3891" y="10956"/>
                      <a:pt x="2930" y="10594"/>
                      <a:pt x="2206" y="9870"/>
                    </a:cubicBezTo>
                    <a:cubicBezTo>
                      <a:pt x="756" y="8420"/>
                      <a:pt x="756" y="6026"/>
                      <a:pt x="2206" y="4545"/>
                    </a:cubicBezTo>
                    <a:cubicBezTo>
                      <a:pt x="2941" y="3827"/>
                      <a:pt x="3907" y="3463"/>
                      <a:pt x="4873" y="3463"/>
                    </a:cubicBezTo>
                    <a:close/>
                    <a:moveTo>
                      <a:pt x="9899" y="0"/>
                    </a:moveTo>
                    <a:cubicBezTo>
                      <a:pt x="9813" y="0"/>
                      <a:pt x="9722" y="32"/>
                      <a:pt x="9641" y="103"/>
                    </a:cubicBezTo>
                    <a:lnTo>
                      <a:pt x="7561" y="2182"/>
                    </a:lnTo>
                    <a:cubicBezTo>
                      <a:pt x="7467" y="2277"/>
                      <a:pt x="7435" y="2340"/>
                      <a:pt x="7435" y="2434"/>
                    </a:cubicBezTo>
                    <a:lnTo>
                      <a:pt x="7435" y="3600"/>
                    </a:lnTo>
                    <a:cubicBezTo>
                      <a:pt x="6670" y="3071"/>
                      <a:pt x="5769" y="2807"/>
                      <a:pt x="4868" y="2807"/>
                    </a:cubicBezTo>
                    <a:cubicBezTo>
                      <a:pt x="3731" y="2807"/>
                      <a:pt x="2595" y="3229"/>
                      <a:pt x="1733" y="4073"/>
                    </a:cubicBezTo>
                    <a:cubicBezTo>
                      <a:pt x="0" y="5805"/>
                      <a:pt x="0" y="8641"/>
                      <a:pt x="1733" y="10374"/>
                    </a:cubicBezTo>
                    <a:cubicBezTo>
                      <a:pt x="2599" y="11240"/>
                      <a:pt x="3741" y="11673"/>
                      <a:pt x="4883" y="11673"/>
                    </a:cubicBezTo>
                    <a:cubicBezTo>
                      <a:pt x="6026" y="11673"/>
                      <a:pt x="7168" y="11240"/>
                      <a:pt x="8034" y="10374"/>
                    </a:cubicBezTo>
                    <a:cubicBezTo>
                      <a:pt x="9578" y="8861"/>
                      <a:pt x="9735" y="6436"/>
                      <a:pt x="8538" y="4703"/>
                    </a:cubicBezTo>
                    <a:lnTo>
                      <a:pt x="9672" y="4703"/>
                    </a:lnTo>
                    <a:cubicBezTo>
                      <a:pt x="9767" y="4703"/>
                      <a:pt x="9893" y="4671"/>
                      <a:pt x="9924" y="4608"/>
                    </a:cubicBezTo>
                    <a:lnTo>
                      <a:pt x="12004" y="2497"/>
                    </a:lnTo>
                    <a:cubicBezTo>
                      <a:pt x="12193" y="2308"/>
                      <a:pt x="12035" y="1962"/>
                      <a:pt x="11783" y="1962"/>
                    </a:cubicBezTo>
                    <a:lnTo>
                      <a:pt x="10239" y="1962"/>
                    </a:lnTo>
                    <a:lnTo>
                      <a:pt x="10239" y="355"/>
                    </a:lnTo>
                    <a:cubicBezTo>
                      <a:pt x="10239" y="141"/>
                      <a:pt x="10080" y="0"/>
                      <a:pt x="9899" y="0"/>
                    </a:cubicBezTo>
                    <a:close/>
                  </a:path>
                </a:pathLst>
              </a:custGeom>
              <a:solidFill>
                <a:srgbClr val="FF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 name="Google Shape;547;p32">
                <a:extLst>
                  <a:ext uri="{FF2B5EF4-FFF2-40B4-BE49-F238E27FC236}">
                    <a16:creationId xmlns:a16="http://schemas.microsoft.com/office/drawing/2014/main" id="{5AA8BC7C-F9F0-4622-851C-A307FE4DB366}"/>
                  </a:ext>
                </a:extLst>
              </p:cNvPr>
              <p:cNvGrpSpPr/>
              <p:nvPr/>
            </p:nvGrpSpPr>
            <p:grpSpPr>
              <a:xfrm>
                <a:off x="2688937" y="2215068"/>
                <a:ext cx="261496" cy="260090"/>
                <a:chOff x="-3854375" y="2046625"/>
                <a:chExt cx="293025" cy="291450"/>
              </a:xfrm>
            </p:grpSpPr>
            <p:sp>
              <p:nvSpPr>
                <p:cNvPr id="22" name="Google Shape;548;p32">
                  <a:extLst>
                    <a:ext uri="{FF2B5EF4-FFF2-40B4-BE49-F238E27FC236}">
                      <a16:creationId xmlns:a16="http://schemas.microsoft.com/office/drawing/2014/main" id="{560C892F-FCD0-4794-A755-7C9B4ED478CA}"/>
                    </a:ext>
                  </a:extLst>
                </p:cNvPr>
                <p:cNvSpPr/>
                <p:nvPr/>
              </p:nvSpPr>
              <p:spPr>
                <a:xfrm>
                  <a:off x="-3854375" y="2046625"/>
                  <a:ext cx="293025" cy="291450"/>
                </a:xfrm>
                <a:custGeom>
                  <a:avLst/>
                  <a:gdLst/>
                  <a:ahLst/>
                  <a:cxnLst/>
                  <a:rect l="l" t="t" r="r" b="b"/>
                  <a:pathLst>
                    <a:path w="11721" h="11658" extrusionOk="0">
                      <a:moveTo>
                        <a:pt x="7624" y="694"/>
                      </a:moveTo>
                      <a:cubicBezTo>
                        <a:pt x="9515" y="694"/>
                        <a:pt x="11058" y="2206"/>
                        <a:pt x="11058" y="4096"/>
                      </a:cubicBezTo>
                      <a:cubicBezTo>
                        <a:pt x="11058" y="5987"/>
                        <a:pt x="9515" y="7530"/>
                        <a:pt x="7624" y="7530"/>
                      </a:cubicBezTo>
                      <a:cubicBezTo>
                        <a:pt x="5734" y="7530"/>
                        <a:pt x="4190" y="5987"/>
                        <a:pt x="4190" y="4096"/>
                      </a:cubicBezTo>
                      <a:cubicBezTo>
                        <a:pt x="4190" y="2206"/>
                        <a:pt x="5734" y="694"/>
                        <a:pt x="7624" y="694"/>
                      </a:cubicBezTo>
                      <a:close/>
                      <a:moveTo>
                        <a:pt x="3336" y="8066"/>
                      </a:moveTo>
                      <a:cubicBezTo>
                        <a:pt x="3426" y="8066"/>
                        <a:pt x="3513" y="8098"/>
                        <a:pt x="3560" y="8161"/>
                      </a:cubicBezTo>
                      <a:cubicBezTo>
                        <a:pt x="3686" y="8287"/>
                        <a:pt x="3686" y="8507"/>
                        <a:pt x="3560" y="8633"/>
                      </a:cubicBezTo>
                      <a:lnTo>
                        <a:pt x="1323" y="10870"/>
                      </a:lnTo>
                      <a:cubicBezTo>
                        <a:pt x="1260" y="10933"/>
                        <a:pt x="1174" y="10964"/>
                        <a:pt x="1087" y="10964"/>
                      </a:cubicBezTo>
                      <a:cubicBezTo>
                        <a:pt x="1001" y="10964"/>
                        <a:pt x="914" y="10933"/>
                        <a:pt x="851" y="10870"/>
                      </a:cubicBezTo>
                      <a:cubicBezTo>
                        <a:pt x="725" y="10744"/>
                        <a:pt x="725" y="10523"/>
                        <a:pt x="851" y="10397"/>
                      </a:cubicBezTo>
                      <a:lnTo>
                        <a:pt x="3088" y="8161"/>
                      </a:lnTo>
                      <a:cubicBezTo>
                        <a:pt x="3151" y="8098"/>
                        <a:pt x="3245" y="8066"/>
                        <a:pt x="3336" y="8066"/>
                      </a:cubicBezTo>
                      <a:close/>
                      <a:moveTo>
                        <a:pt x="7624" y="1"/>
                      </a:moveTo>
                      <a:cubicBezTo>
                        <a:pt x="5356" y="1"/>
                        <a:pt x="3529" y="1860"/>
                        <a:pt x="3529" y="4096"/>
                      </a:cubicBezTo>
                      <a:cubicBezTo>
                        <a:pt x="3529" y="5136"/>
                        <a:pt x="3875" y="6050"/>
                        <a:pt x="4505" y="6743"/>
                      </a:cubicBezTo>
                      <a:lnTo>
                        <a:pt x="3812" y="7467"/>
                      </a:lnTo>
                      <a:cubicBezTo>
                        <a:pt x="3661" y="7386"/>
                        <a:pt x="3500" y="7347"/>
                        <a:pt x="3342" y="7347"/>
                      </a:cubicBezTo>
                      <a:cubicBezTo>
                        <a:pt x="3074" y="7347"/>
                        <a:pt x="2813" y="7458"/>
                        <a:pt x="2615" y="7656"/>
                      </a:cubicBezTo>
                      <a:lnTo>
                        <a:pt x="378" y="9893"/>
                      </a:lnTo>
                      <a:cubicBezTo>
                        <a:pt x="0" y="10271"/>
                        <a:pt x="0" y="10964"/>
                        <a:pt x="378" y="11343"/>
                      </a:cubicBezTo>
                      <a:cubicBezTo>
                        <a:pt x="567" y="11532"/>
                        <a:pt x="851" y="11658"/>
                        <a:pt x="1103" y="11658"/>
                      </a:cubicBezTo>
                      <a:cubicBezTo>
                        <a:pt x="1355" y="11658"/>
                        <a:pt x="1607" y="11532"/>
                        <a:pt x="1796" y="11343"/>
                      </a:cubicBezTo>
                      <a:lnTo>
                        <a:pt x="4033" y="9106"/>
                      </a:lnTo>
                      <a:cubicBezTo>
                        <a:pt x="4348" y="8791"/>
                        <a:pt x="4442" y="8318"/>
                        <a:pt x="4253" y="7909"/>
                      </a:cubicBezTo>
                      <a:lnTo>
                        <a:pt x="4947" y="7215"/>
                      </a:lnTo>
                      <a:cubicBezTo>
                        <a:pt x="5671" y="7814"/>
                        <a:pt x="6616" y="8192"/>
                        <a:pt x="7593" y="8192"/>
                      </a:cubicBezTo>
                      <a:cubicBezTo>
                        <a:pt x="9861" y="8192"/>
                        <a:pt x="11689" y="6333"/>
                        <a:pt x="11689" y="4096"/>
                      </a:cubicBezTo>
                      <a:cubicBezTo>
                        <a:pt x="11720" y="1828"/>
                        <a:pt x="9861" y="1"/>
                        <a:pt x="7624" y="1"/>
                      </a:cubicBezTo>
                      <a:close/>
                    </a:path>
                  </a:pathLst>
                </a:custGeom>
                <a:solidFill>
                  <a:srgbClr val="FF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49;p32">
                  <a:extLst>
                    <a:ext uri="{FF2B5EF4-FFF2-40B4-BE49-F238E27FC236}">
                      <a16:creationId xmlns:a16="http://schemas.microsoft.com/office/drawing/2014/main" id="{339087DB-E489-4DC0-8538-48ABE0D2D093}"/>
                    </a:ext>
                  </a:extLst>
                </p:cNvPr>
                <p:cNvSpPr/>
                <p:nvPr/>
              </p:nvSpPr>
              <p:spPr>
                <a:xfrm>
                  <a:off x="-3714975" y="2080500"/>
                  <a:ext cx="103200" cy="119750"/>
                </a:xfrm>
                <a:custGeom>
                  <a:avLst/>
                  <a:gdLst/>
                  <a:ahLst/>
                  <a:cxnLst/>
                  <a:rect l="l" t="t" r="r" b="b"/>
                  <a:pathLst>
                    <a:path w="4128" h="4790" extrusionOk="0">
                      <a:moveTo>
                        <a:pt x="2048" y="694"/>
                      </a:moveTo>
                      <a:cubicBezTo>
                        <a:pt x="2458" y="694"/>
                        <a:pt x="2710" y="1009"/>
                        <a:pt x="2710" y="1387"/>
                      </a:cubicBezTo>
                      <a:cubicBezTo>
                        <a:pt x="2710" y="1765"/>
                        <a:pt x="2395" y="2048"/>
                        <a:pt x="2048" y="2048"/>
                      </a:cubicBezTo>
                      <a:cubicBezTo>
                        <a:pt x="1702" y="2048"/>
                        <a:pt x="1387" y="1733"/>
                        <a:pt x="1387" y="1387"/>
                      </a:cubicBezTo>
                      <a:cubicBezTo>
                        <a:pt x="1355" y="1009"/>
                        <a:pt x="1670" y="694"/>
                        <a:pt x="2048" y="694"/>
                      </a:cubicBezTo>
                      <a:close/>
                      <a:moveTo>
                        <a:pt x="2363" y="2741"/>
                      </a:moveTo>
                      <a:cubicBezTo>
                        <a:pt x="2931" y="2741"/>
                        <a:pt x="3403" y="3214"/>
                        <a:pt x="3403" y="3781"/>
                      </a:cubicBezTo>
                      <a:lnTo>
                        <a:pt x="3403" y="4128"/>
                      </a:lnTo>
                      <a:lnTo>
                        <a:pt x="662" y="4128"/>
                      </a:lnTo>
                      <a:lnTo>
                        <a:pt x="662" y="3781"/>
                      </a:lnTo>
                      <a:cubicBezTo>
                        <a:pt x="662" y="3214"/>
                        <a:pt x="1135" y="2741"/>
                        <a:pt x="1702" y="2741"/>
                      </a:cubicBezTo>
                      <a:close/>
                      <a:moveTo>
                        <a:pt x="2048" y="1"/>
                      </a:moveTo>
                      <a:cubicBezTo>
                        <a:pt x="1292" y="1"/>
                        <a:pt x="662" y="631"/>
                        <a:pt x="662" y="1387"/>
                      </a:cubicBezTo>
                      <a:cubicBezTo>
                        <a:pt x="662" y="1702"/>
                        <a:pt x="788" y="2017"/>
                        <a:pt x="977" y="2237"/>
                      </a:cubicBezTo>
                      <a:cubicBezTo>
                        <a:pt x="410" y="2521"/>
                        <a:pt x="1" y="3119"/>
                        <a:pt x="1" y="3781"/>
                      </a:cubicBezTo>
                      <a:lnTo>
                        <a:pt x="1" y="4443"/>
                      </a:lnTo>
                      <a:cubicBezTo>
                        <a:pt x="1" y="4632"/>
                        <a:pt x="158" y="4789"/>
                        <a:pt x="347" y="4789"/>
                      </a:cubicBezTo>
                      <a:lnTo>
                        <a:pt x="3781" y="4789"/>
                      </a:lnTo>
                      <a:cubicBezTo>
                        <a:pt x="3970" y="4789"/>
                        <a:pt x="4128" y="4632"/>
                        <a:pt x="4128" y="4443"/>
                      </a:cubicBezTo>
                      <a:lnTo>
                        <a:pt x="4128" y="3781"/>
                      </a:lnTo>
                      <a:cubicBezTo>
                        <a:pt x="4096" y="3119"/>
                        <a:pt x="3718" y="2521"/>
                        <a:pt x="3120" y="2237"/>
                      </a:cubicBezTo>
                      <a:cubicBezTo>
                        <a:pt x="3309" y="2017"/>
                        <a:pt x="3435" y="1733"/>
                        <a:pt x="3435" y="1387"/>
                      </a:cubicBezTo>
                      <a:cubicBezTo>
                        <a:pt x="3435" y="631"/>
                        <a:pt x="2805" y="1"/>
                        <a:pt x="204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553;p32">
                <a:extLst>
                  <a:ext uri="{FF2B5EF4-FFF2-40B4-BE49-F238E27FC236}">
                    <a16:creationId xmlns:a16="http://schemas.microsoft.com/office/drawing/2014/main" id="{F74996B2-BFE6-42BF-B357-5585B2E60245}"/>
                  </a:ext>
                </a:extLst>
              </p:cNvPr>
              <p:cNvGrpSpPr/>
              <p:nvPr/>
            </p:nvGrpSpPr>
            <p:grpSpPr>
              <a:xfrm>
                <a:off x="5465859" y="3439844"/>
                <a:ext cx="260782" cy="260090"/>
                <a:chOff x="-937025" y="2064750"/>
                <a:chExt cx="292225" cy="291450"/>
              </a:xfrm>
            </p:grpSpPr>
            <p:sp>
              <p:nvSpPr>
                <p:cNvPr id="19" name="Google Shape;554;p32">
                  <a:extLst>
                    <a:ext uri="{FF2B5EF4-FFF2-40B4-BE49-F238E27FC236}">
                      <a16:creationId xmlns:a16="http://schemas.microsoft.com/office/drawing/2014/main" id="{E562B93E-CEC5-4D55-B162-5BCA46B9BA1F}"/>
                    </a:ext>
                  </a:extLst>
                </p:cNvPr>
                <p:cNvSpPr/>
                <p:nvPr/>
              </p:nvSpPr>
              <p:spPr>
                <a:xfrm>
                  <a:off x="-834625" y="2134850"/>
                  <a:ext cx="86650" cy="85075"/>
                </a:xfrm>
                <a:custGeom>
                  <a:avLst/>
                  <a:gdLst/>
                  <a:ahLst/>
                  <a:cxnLst/>
                  <a:rect l="l" t="t" r="r" b="b"/>
                  <a:pathLst>
                    <a:path w="3466" h="3403" extrusionOk="0">
                      <a:moveTo>
                        <a:pt x="1702" y="599"/>
                      </a:moveTo>
                      <a:cubicBezTo>
                        <a:pt x="1922" y="599"/>
                        <a:pt x="2080" y="788"/>
                        <a:pt x="2080" y="977"/>
                      </a:cubicBezTo>
                      <a:cubicBezTo>
                        <a:pt x="2080" y="1166"/>
                        <a:pt x="1922" y="1324"/>
                        <a:pt x="1702" y="1324"/>
                      </a:cubicBezTo>
                      <a:cubicBezTo>
                        <a:pt x="1512" y="1324"/>
                        <a:pt x="1355" y="1166"/>
                        <a:pt x="1355" y="977"/>
                      </a:cubicBezTo>
                      <a:cubicBezTo>
                        <a:pt x="1355" y="788"/>
                        <a:pt x="1512" y="599"/>
                        <a:pt x="1702" y="599"/>
                      </a:cubicBezTo>
                      <a:close/>
                      <a:moveTo>
                        <a:pt x="1765" y="2048"/>
                      </a:moveTo>
                      <a:cubicBezTo>
                        <a:pt x="2174" y="2048"/>
                        <a:pt x="2584" y="2300"/>
                        <a:pt x="2741" y="2710"/>
                      </a:cubicBezTo>
                      <a:lnTo>
                        <a:pt x="756" y="2710"/>
                      </a:lnTo>
                      <a:cubicBezTo>
                        <a:pt x="914" y="2300"/>
                        <a:pt x="1292" y="2048"/>
                        <a:pt x="1765" y="2048"/>
                      </a:cubicBezTo>
                      <a:close/>
                      <a:moveTo>
                        <a:pt x="1702" y="0"/>
                      </a:moveTo>
                      <a:cubicBezTo>
                        <a:pt x="1166" y="0"/>
                        <a:pt x="693" y="441"/>
                        <a:pt x="693" y="1009"/>
                      </a:cubicBezTo>
                      <a:cubicBezTo>
                        <a:pt x="693" y="1198"/>
                        <a:pt x="788" y="1387"/>
                        <a:pt x="851" y="1576"/>
                      </a:cubicBezTo>
                      <a:cubicBezTo>
                        <a:pt x="347" y="1891"/>
                        <a:pt x="0" y="2426"/>
                        <a:pt x="0" y="3056"/>
                      </a:cubicBezTo>
                      <a:cubicBezTo>
                        <a:pt x="0" y="3245"/>
                        <a:pt x="158" y="3403"/>
                        <a:pt x="347" y="3403"/>
                      </a:cubicBezTo>
                      <a:lnTo>
                        <a:pt x="3088" y="3403"/>
                      </a:lnTo>
                      <a:cubicBezTo>
                        <a:pt x="3308" y="3403"/>
                        <a:pt x="3466" y="3245"/>
                        <a:pt x="3466" y="3056"/>
                      </a:cubicBezTo>
                      <a:cubicBezTo>
                        <a:pt x="3434" y="2426"/>
                        <a:pt x="3088" y="1828"/>
                        <a:pt x="2584" y="1576"/>
                      </a:cubicBezTo>
                      <a:cubicBezTo>
                        <a:pt x="2710" y="1387"/>
                        <a:pt x="2741" y="1198"/>
                        <a:pt x="2741" y="1009"/>
                      </a:cubicBezTo>
                      <a:cubicBezTo>
                        <a:pt x="2741" y="441"/>
                        <a:pt x="2269" y="0"/>
                        <a:pt x="17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55;p32">
                  <a:extLst>
                    <a:ext uri="{FF2B5EF4-FFF2-40B4-BE49-F238E27FC236}">
                      <a16:creationId xmlns:a16="http://schemas.microsoft.com/office/drawing/2014/main" id="{87F452C0-F564-489A-B045-FE1DC0C51476}"/>
                    </a:ext>
                  </a:extLst>
                </p:cNvPr>
                <p:cNvSpPr/>
                <p:nvPr/>
              </p:nvSpPr>
              <p:spPr>
                <a:xfrm>
                  <a:off x="-936225" y="2304975"/>
                  <a:ext cx="289850" cy="51225"/>
                </a:xfrm>
                <a:custGeom>
                  <a:avLst/>
                  <a:gdLst/>
                  <a:ahLst/>
                  <a:cxnLst/>
                  <a:rect l="l" t="t" r="r" b="b"/>
                  <a:pathLst>
                    <a:path w="11594" h="2049" extrusionOk="0">
                      <a:moveTo>
                        <a:pt x="3056" y="662"/>
                      </a:moveTo>
                      <a:cubicBezTo>
                        <a:pt x="3277" y="662"/>
                        <a:pt x="3434" y="820"/>
                        <a:pt x="3434" y="1009"/>
                      </a:cubicBezTo>
                      <a:cubicBezTo>
                        <a:pt x="3434" y="1229"/>
                        <a:pt x="3277" y="1387"/>
                        <a:pt x="3056" y="1387"/>
                      </a:cubicBezTo>
                      <a:lnTo>
                        <a:pt x="1008" y="1387"/>
                      </a:lnTo>
                      <a:cubicBezTo>
                        <a:pt x="819" y="1387"/>
                        <a:pt x="662" y="1229"/>
                        <a:pt x="662" y="1009"/>
                      </a:cubicBezTo>
                      <a:cubicBezTo>
                        <a:pt x="662" y="820"/>
                        <a:pt x="819" y="662"/>
                        <a:pt x="1008" y="662"/>
                      </a:cubicBezTo>
                      <a:close/>
                      <a:moveTo>
                        <a:pt x="10586" y="693"/>
                      </a:moveTo>
                      <a:cubicBezTo>
                        <a:pt x="10775" y="693"/>
                        <a:pt x="10932" y="851"/>
                        <a:pt x="10932" y="1072"/>
                      </a:cubicBezTo>
                      <a:cubicBezTo>
                        <a:pt x="10901" y="1229"/>
                        <a:pt x="10775" y="1387"/>
                        <a:pt x="10586" y="1387"/>
                      </a:cubicBezTo>
                      <a:lnTo>
                        <a:pt x="4001" y="1387"/>
                      </a:lnTo>
                      <a:cubicBezTo>
                        <a:pt x="4096" y="1166"/>
                        <a:pt x="4096" y="914"/>
                        <a:pt x="4001" y="693"/>
                      </a:cubicBezTo>
                      <a:close/>
                      <a:moveTo>
                        <a:pt x="1008" y="0"/>
                      </a:moveTo>
                      <a:cubicBezTo>
                        <a:pt x="473" y="0"/>
                        <a:pt x="0" y="473"/>
                        <a:pt x="0" y="1009"/>
                      </a:cubicBezTo>
                      <a:cubicBezTo>
                        <a:pt x="0" y="1576"/>
                        <a:pt x="473" y="2048"/>
                        <a:pt x="1008" y="2048"/>
                      </a:cubicBezTo>
                      <a:lnTo>
                        <a:pt x="10586" y="2048"/>
                      </a:lnTo>
                      <a:cubicBezTo>
                        <a:pt x="11121" y="2048"/>
                        <a:pt x="11594" y="1576"/>
                        <a:pt x="11594" y="1009"/>
                      </a:cubicBezTo>
                      <a:cubicBezTo>
                        <a:pt x="11594" y="473"/>
                        <a:pt x="11121" y="0"/>
                        <a:pt x="105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56;p32">
                  <a:extLst>
                    <a:ext uri="{FF2B5EF4-FFF2-40B4-BE49-F238E27FC236}">
                      <a16:creationId xmlns:a16="http://schemas.microsoft.com/office/drawing/2014/main" id="{5FC10E00-A084-4E6F-B999-89B7C896920C}"/>
                    </a:ext>
                  </a:extLst>
                </p:cNvPr>
                <p:cNvSpPr/>
                <p:nvPr/>
              </p:nvSpPr>
              <p:spPr>
                <a:xfrm>
                  <a:off x="-937025" y="2064750"/>
                  <a:ext cx="292225" cy="223125"/>
                </a:xfrm>
                <a:custGeom>
                  <a:avLst/>
                  <a:gdLst/>
                  <a:ahLst/>
                  <a:cxnLst/>
                  <a:rect l="l" t="t" r="r" b="b"/>
                  <a:pathLst>
                    <a:path w="11689" h="8925" extrusionOk="0">
                      <a:moveTo>
                        <a:pt x="3813" y="662"/>
                      </a:moveTo>
                      <a:cubicBezTo>
                        <a:pt x="4002" y="662"/>
                        <a:pt x="4159" y="820"/>
                        <a:pt x="4159" y="1009"/>
                      </a:cubicBezTo>
                      <a:lnTo>
                        <a:pt x="4159" y="1355"/>
                      </a:lnTo>
                      <a:lnTo>
                        <a:pt x="3813" y="1355"/>
                      </a:lnTo>
                      <a:cubicBezTo>
                        <a:pt x="3246" y="1355"/>
                        <a:pt x="2773" y="1828"/>
                        <a:pt x="2773" y="2395"/>
                      </a:cubicBezTo>
                      <a:lnTo>
                        <a:pt x="2773" y="4978"/>
                      </a:lnTo>
                      <a:lnTo>
                        <a:pt x="2080" y="5703"/>
                      </a:lnTo>
                      <a:lnTo>
                        <a:pt x="2080" y="5199"/>
                      </a:lnTo>
                      <a:cubicBezTo>
                        <a:pt x="2080" y="4978"/>
                        <a:pt x="1922" y="4821"/>
                        <a:pt x="1702" y="4821"/>
                      </a:cubicBezTo>
                      <a:lnTo>
                        <a:pt x="1040" y="4821"/>
                      </a:lnTo>
                      <a:cubicBezTo>
                        <a:pt x="851" y="4821"/>
                        <a:pt x="694" y="4663"/>
                        <a:pt x="694" y="4474"/>
                      </a:cubicBezTo>
                      <a:lnTo>
                        <a:pt x="694" y="1009"/>
                      </a:lnTo>
                      <a:cubicBezTo>
                        <a:pt x="694" y="820"/>
                        <a:pt x="851" y="662"/>
                        <a:pt x="1040" y="662"/>
                      </a:cubicBezTo>
                      <a:close/>
                      <a:moveTo>
                        <a:pt x="10649" y="662"/>
                      </a:moveTo>
                      <a:cubicBezTo>
                        <a:pt x="10838" y="662"/>
                        <a:pt x="10996" y="820"/>
                        <a:pt x="10996" y="1009"/>
                      </a:cubicBezTo>
                      <a:lnTo>
                        <a:pt x="10996" y="4474"/>
                      </a:lnTo>
                      <a:cubicBezTo>
                        <a:pt x="10996" y="4695"/>
                        <a:pt x="10838" y="4852"/>
                        <a:pt x="10649" y="4852"/>
                      </a:cubicBezTo>
                      <a:lnTo>
                        <a:pt x="9893" y="4852"/>
                      </a:lnTo>
                      <a:cubicBezTo>
                        <a:pt x="9704" y="4852"/>
                        <a:pt x="9547" y="5010"/>
                        <a:pt x="9547" y="5199"/>
                      </a:cubicBezTo>
                      <a:lnTo>
                        <a:pt x="9547" y="5703"/>
                      </a:lnTo>
                      <a:lnTo>
                        <a:pt x="8885" y="5010"/>
                      </a:lnTo>
                      <a:lnTo>
                        <a:pt x="8885" y="2395"/>
                      </a:lnTo>
                      <a:cubicBezTo>
                        <a:pt x="8885" y="1859"/>
                        <a:pt x="8412" y="1387"/>
                        <a:pt x="7845" y="1387"/>
                      </a:cubicBezTo>
                      <a:lnTo>
                        <a:pt x="7499" y="1387"/>
                      </a:lnTo>
                      <a:lnTo>
                        <a:pt x="7499" y="1009"/>
                      </a:lnTo>
                      <a:cubicBezTo>
                        <a:pt x="7499" y="820"/>
                        <a:pt x="7656" y="662"/>
                        <a:pt x="7845" y="662"/>
                      </a:cubicBezTo>
                      <a:close/>
                      <a:moveTo>
                        <a:pt x="7845" y="2048"/>
                      </a:moveTo>
                      <a:cubicBezTo>
                        <a:pt x="8066" y="2048"/>
                        <a:pt x="8223" y="2206"/>
                        <a:pt x="8223" y="2395"/>
                      </a:cubicBezTo>
                      <a:lnTo>
                        <a:pt x="8223" y="6522"/>
                      </a:lnTo>
                      <a:cubicBezTo>
                        <a:pt x="8223" y="6742"/>
                        <a:pt x="8066" y="6900"/>
                        <a:pt x="7845" y="6900"/>
                      </a:cubicBezTo>
                      <a:lnTo>
                        <a:pt x="6711" y="6900"/>
                      </a:lnTo>
                      <a:cubicBezTo>
                        <a:pt x="6585" y="6900"/>
                        <a:pt x="6491" y="6931"/>
                        <a:pt x="6428" y="7057"/>
                      </a:cubicBezTo>
                      <a:lnTo>
                        <a:pt x="5798" y="8003"/>
                      </a:lnTo>
                      <a:lnTo>
                        <a:pt x="5167" y="7057"/>
                      </a:lnTo>
                      <a:cubicBezTo>
                        <a:pt x="5104" y="6963"/>
                        <a:pt x="5010" y="6900"/>
                        <a:pt x="4915" y="6900"/>
                      </a:cubicBezTo>
                      <a:lnTo>
                        <a:pt x="3750" y="6900"/>
                      </a:lnTo>
                      <a:cubicBezTo>
                        <a:pt x="3561" y="6900"/>
                        <a:pt x="3403" y="6742"/>
                        <a:pt x="3403" y="6522"/>
                      </a:cubicBezTo>
                      <a:lnTo>
                        <a:pt x="3403" y="2395"/>
                      </a:lnTo>
                      <a:cubicBezTo>
                        <a:pt x="3403" y="2206"/>
                        <a:pt x="3561" y="2048"/>
                        <a:pt x="3750" y="2048"/>
                      </a:cubicBezTo>
                      <a:close/>
                      <a:moveTo>
                        <a:pt x="1009" y="0"/>
                      </a:moveTo>
                      <a:cubicBezTo>
                        <a:pt x="473" y="0"/>
                        <a:pt x="1" y="473"/>
                        <a:pt x="1" y="1009"/>
                      </a:cubicBezTo>
                      <a:lnTo>
                        <a:pt x="1" y="4474"/>
                      </a:lnTo>
                      <a:cubicBezTo>
                        <a:pt x="1" y="5041"/>
                        <a:pt x="473" y="5514"/>
                        <a:pt x="1009" y="5514"/>
                      </a:cubicBezTo>
                      <a:lnTo>
                        <a:pt x="1355" y="5514"/>
                      </a:lnTo>
                      <a:lnTo>
                        <a:pt x="1355" y="6522"/>
                      </a:lnTo>
                      <a:cubicBezTo>
                        <a:pt x="1355" y="6736"/>
                        <a:pt x="1544" y="6877"/>
                        <a:pt x="1724" y="6877"/>
                      </a:cubicBezTo>
                      <a:cubicBezTo>
                        <a:pt x="1809" y="6877"/>
                        <a:pt x="1893" y="6845"/>
                        <a:pt x="1954" y="6774"/>
                      </a:cubicBezTo>
                      <a:lnTo>
                        <a:pt x="2742" y="5986"/>
                      </a:lnTo>
                      <a:lnTo>
                        <a:pt x="2742" y="6522"/>
                      </a:lnTo>
                      <a:cubicBezTo>
                        <a:pt x="2742" y="7089"/>
                        <a:pt x="3214" y="7562"/>
                        <a:pt x="3781" y="7562"/>
                      </a:cubicBezTo>
                      <a:lnTo>
                        <a:pt x="4726" y="7562"/>
                      </a:lnTo>
                      <a:lnTo>
                        <a:pt x="5545" y="8759"/>
                      </a:lnTo>
                      <a:cubicBezTo>
                        <a:pt x="5608" y="8869"/>
                        <a:pt x="5719" y="8924"/>
                        <a:pt x="5825" y="8924"/>
                      </a:cubicBezTo>
                      <a:cubicBezTo>
                        <a:pt x="5931" y="8924"/>
                        <a:pt x="6034" y="8869"/>
                        <a:pt x="6081" y="8759"/>
                      </a:cubicBezTo>
                      <a:lnTo>
                        <a:pt x="6932" y="7562"/>
                      </a:lnTo>
                      <a:lnTo>
                        <a:pt x="7877" y="7562"/>
                      </a:lnTo>
                      <a:cubicBezTo>
                        <a:pt x="8412" y="7562"/>
                        <a:pt x="8885" y="7089"/>
                        <a:pt x="8885" y="6522"/>
                      </a:cubicBezTo>
                      <a:lnTo>
                        <a:pt x="8885" y="5986"/>
                      </a:lnTo>
                      <a:lnTo>
                        <a:pt x="9673" y="6774"/>
                      </a:lnTo>
                      <a:cubicBezTo>
                        <a:pt x="9733" y="6845"/>
                        <a:pt x="9817" y="6877"/>
                        <a:pt x="9903" y="6877"/>
                      </a:cubicBezTo>
                      <a:cubicBezTo>
                        <a:pt x="10083" y="6877"/>
                        <a:pt x="10271" y="6736"/>
                        <a:pt x="10271" y="6522"/>
                      </a:cubicBezTo>
                      <a:lnTo>
                        <a:pt x="10271" y="5514"/>
                      </a:lnTo>
                      <a:lnTo>
                        <a:pt x="10649" y="5514"/>
                      </a:lnTo>
                      <a:cubicBezTo>
                        <a:pt x="11216" y="5514"/>
                        <a:pt x="11689" y="5041"/>
                        <a:pt x="11689" y="4474"/>
                      </a:cubicBezTo>
                      <a:lnTo>
                        <a:pt x="11689" y="1009"/>
                      </a:lnTo>
                      <a:cubicBezTo>
                        <a:pt x="11689" y="441"/>
                        <a:pt x="11216" y="0"/>
                        <a:pt x="10649" y="0"/>
                      </a:cubicBezTo>
                      <a:lnTo>
                        <a:pt x="7845" y="0"/>
                      </a:lnTo>
                      <a:cubicBezTo>
                        <a:pt x="7310" y="0"/>
                        <a:pt x="6837" y="473"/>
                        <a:pt x="6837" y="1009"/>
                      </a:cubicBezTo>
                      <a:lnTo>
                        <a:pt x="6837" y="1387"/>
                      </a:lnTo>
                      <a:lnTo>
                        <a:pt x="4789" y="1387"/>
                      </a:lnTo>
                      <a:lnTo>
                        <a:pt x="4789" y="1009"/>
                      </a:lnTo>
                      <a:cubicBezTo>
                        <a:pt x="4789" y="473"/>
                        <a:pt x="4317" y="0"/>
                        <a:pt x="3781" y="0"/>
                      </a:cubicBezTo>
                      <a:close/>
                    </a:path>
                  </a:pathLst>
                </a:custGeom>
                <a:solidFill>
                  <a:srgbClr val="FF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25" name="Google Shape;546;p32">
            <a:extLst>
              <a:ext uri="{FF2B5EF4-FFF2-40B4-BE49-F238E27FC236}">
                <a16:creationId xmlns:a16="http://schemas.microsoft.com/office/drawing/2014/main" id="{7C6449AE-A199-40E6-81E5-461D0E5B0DFE}"/>
              </a:ext>
            </a:extLst>
          </p:cNvPr>
          <p:cNvSpPr/>
          <p:nvPr/>
        </p:nvSpPr>
        <p:spPr>
          <a:xfrm>
            <a:off x="3540906" y="4648817"/>
            <a:ext cx="470646" cy="503625"/>
          </a:xfrm>
          <a:custGeom>
            <a:avLst/>
            <a:gdLst/>
            <a:ahLst/>
            <a:cxnLst/>
            <a:rect l="l" t="t" r="r" b="b"/>
            <a:pathLst>
              <a:path w="12193" h="11674" extrusionOk="0">
                <a:moveTo>
                  <a:pt x="9483" y="1174"/>
                </a:moveTo>
                <a:lnTo>
                  <a:pt x="9483" y="2308"/>
                </a:lnTo>
                <a:cubicBezTo>
                  <a:pt x="9483" y="2497"/>
                  <a:pt x="9641" y="2655"/>
                  <a:pt x="9830" y="2655"/>
                </a:cubicBezTo>
                <a:lnTo>
                  <a:pt x="10901" y="2655"/>
                </a:lnTo>
                <a:lnTo>
                  <a:pt x="9515" y="4041"/>
                </a:lnTo>
                <a:lnTo>
                  <a:pt x="8097" y="4041"/>
                </a:lnTo>
                <a:lnTo>
                  <a:pt x="8097" y="2560"/>
                </a:lnTo>
                <a:lnTo>
                  <a:pt x="9483" y="1174"/>
                </a:lnTo>
                <a:close/>
                <a:moveTo>
                  <a:pt x="4885" y="6181"/>
                </a:moveTo>
                <a:cubicBezTo>
                  <a:pt x="5033" y="6181"/>
                  <a:pt x="5183" y="6212"/>
                  <a:pt x="5325" y="6278"/>
                </a:cubicBezTo>
                <a:lnTo>
                  <a:pt x="4600" y="7003"/>
                </a:lnTo>
                <a:cubicBezTo>
                  <a:pt x="4474" y="7129"/>
                  <a:pt x="4474" y="7349"/>
                  <a:pt x="4600" y="7475"/>
                </a:cubicBezTo>
                <a:cubicBezTo>
                  <a:pt x="4663" y="7538"/>
                  <a:pt x="4750" y="7570"/>
                  <a:pt x="4836" y="7570"/>
                </a:cubicBezTo>
                <a:cubicBezTo>
                  <a:pt x="4923" y="7570"/>
                  <a:pt x="5010" y="7538"/>
                  <a:pt x="5073" y="7475"/>
                </a:cubicBezTo>
                <a:lnTo>
                  <a:pt x="5797" y="6751"/>
                </a:lnTo>
                <a:lnTo>
                  <a:pt x="5797" y="6751"/>
                </a:lnTo>
                <a:cubicBezTo>
                  <a:pt x="5986" y="7160"/>
                  <a:pt x="5892" y="7633"/>
                  <a:pt x="5577" y="7948"/>
                </a:cubicBezTo>
                <a:cubicBezTo>
                  <a:pt x="5388" y="8137"/>
                  <a:pt x="5128" y="8231"/>
                  <a:pt x="4864" y="8231"/>
                </a:cubicBezTo>
                <a:cubicBezTo>
                  <a:pt x="4600" y="8231"/>
                  <a:pt x="4332" y="8137"/>
                  <a:pt x="4127" y="7948"/>
                </a:cubicBezTo>
                <a:cubicBezTo>
                  <a:pt x="3749" y="7538"/>
                  <a:pt x="3749" y="6877"/>
                  <a:pt x="4127" y="6499"/>
                </a:cubicBezTo>
                <a:cubicBezTo>
                  <a:pt x="4333" y="6293"/>
                  <a:pt x="4606" y="6181"/>
                  <a:pt x="4885" y="6181"/>
                </a:cubicBezTo>
                <a:close/>
                <a:moveTo>
                  <a:pt x="4897" y="4831"/>
                </a:moveTo>
                <a:cubicBezTo>
                  <a:pt x="5396" y="4831"/>
                  <a:pt x="5890" y="4990"/>
                  <a:pt x="6301" y="5301"/>
                </a:cubicBezTo>
                <a:lnTo>
                  <a:pt x="5829" y="5774"/>
                </a:lnTo>
                <a:cubicBezTo>
                  <a:pt x="5553" y="5590"/>
                  <a:pt x="5233" y="5499"/>
                  <a:pt x="4911" y="5499"/>
                </a:cubicBezTo>
                <a:cubicBezTo>
                  <a:pt x="4460" y="5499"/>
                  <a:pt x="4004" y="5677"/>
                  <a:pt x="3655" y="6026"/>
                </a:cubicBezTo>
                <a:cubicBezTo>
                  <a:pt x="2993" y="6688"/>
                  <a:pt x="2993" y="7790"/>
                  <a:pt x="3655" y="8420"/>
                </a:cubicBezTo>
                <a:cubicBezTo>
                  <a:pt x="3986" y="8751"/>
                  <a:pt x="4427" y="8917"/>
                  <a:pt x="4864" y="8917"/>
                </a:cubicBezTo>
                <a:cubicBezTo>
                  <a:pt x="5301" y="8917"/>
                  <a:pt x="5734" y="8751"/>
                  <a:pt x="6049" y="8420"/>
                </a:cubicBezTo>
                <a:cubicBezTo>
                  <a:pt x="6648" y="7822"/>
                  <a:pt x="6742" y="6908"/>
                  <a:pt x="6301" y="6246"/>
                </a:cubicBezTo>
                <a:lnTo>
                  <a:pt x="6774" y="5774"/>
                </a:lnTo>
                <a:lnTo>
                  <a:pt x="6774" y="5774"/>
                </a:lnTo>
                <a:cubicBezTo>
                  <a:pt x="7467" y="6719"/>
                  <a:pt x="7404" y="8074"/>
                  <a:pt x="6585" y="8924"/>
                </a:cubicBezTo>
                <a:cubicBezTo>
                  <a:pt x="6112" y="9397"/>
                  <a:pt x="5498" y="9633"/>
                  <a:pt x="4883" y="9633"/>
                </a:cubicBezTo>
                <a:cubicBezTo>
                  <a:pt x="4269" y="9633"/>
                  <a:pt x="3655" y="9397"/>
                  <a:pt x="3182" y="8924"/>
                </a:cubicBezTo>
                <a:cubicBezTo>
                  <a:pt x="2237" y="7979"/>
                  <a:pt x="2237" y="6499"/>
                  <a:pt x="3182" y="5553"/>
                </a:cubicBezTo>
                <a:cubicBezTo>
                  <a:pt x="3667" y="5068"/>
                  <a:pt x="4286" y="4831"/>
                  <a:pt x="4897" y="4831"/>
                </a:cubicBezTo>
                <a:close/>
                <a:moveTo>
                  <a:pt x="4873" y="3463"/>
                </a:moveTo>
                <a:cubicBezTo>
                  <a:pt x="5728" y="3463"/>
                  <a:pt x="6583" y="3748"/>
                  <a:pt x="7278" y="4325"/>
                </a:cubicBezTo>
                <a:lnTo>
                  <a:pt x="6805" y="4797"/>
                </a:lnTo>
                <a:cubicBezTo>
                  <a:pt x="6228" y="4353"/>
                  <a:pt x="5533" y="4125"/>
                  <a:pt x="4844" y="4125"/>
                </a:cubicBezTo>
                <a:cubicBezTo>
                  <a:pt x="4065" y="4125"/>
                  <a:pt x="3294" y="4416"/>
                  <a:pt x="2710" y="5018"/>
                </a:cubicBezTo>
                <a:cubicBezTo>
                  <a:pt x="1481" y="6246"/>
                  <a:pt x="1481" y="8168"/>
                  <a:pt x="2710" y="9397"/>
                </a:cubicBezTo>
                <a:cubicBezTo>
                  <a:pt x="3324" y="10011"/>
                  <a:pt x="4112" y="10318"/>
                  <a:pt x="4899" y="10318"/>
                </a:cubicBezTo>
                <a:cubicBezTo>
                  <a:pt x="5687" y="10318"/>
                  <a:pt x="6474" y="10011"/>
                  <a:pt x="7089" y="9397"/>
                </a:cubicBezTo>
                <a:cubicBezTo>
                  <a:pt x="8223" y="8263"/>
                  <a:pt x="8255" y="6467"/>
                  <a:pt x="7309" y="5301"/>
                </a:cubicBezTo>
                <a:lnTo>
                  <a:pt x="7782" y="4829"/>
                </a:lnTo>
                <a:lnTo>
                  <a:pt x="7782" y="4829"/>
                </a:lnTo>
                <a:cubicBezTo>
                  <a:pt x="8979" y="6278"/>
                  <a:pt x="8885" y="8483"/>
                  <a:pt x="7530" y="9870"/>
                </a:cubicBezTo>
                <a:cubicBezTo>
                  <a:pt x="6790" y="10594"/>
                  <a:pt x="5821" y="10956"/>
                  <a:pt x="4856" y="10956"/>
                </a:cubicBezTo>
                <a:cubicBezTo>
                  <a:pt x="3891" y="10956"/>
                  <a:pt x="2930" y="10594"/>
                  <a:pt x="2206" y="9870"/>
                </a:cubicBezTo>
                <a:cubicBezTo>
                  <a:pt x="756" y="8420"/>
                  <a:pt x="756" y="6026"/>
                  <a:pt x="2206" y="4545"/>
                </a:cubicBezTo>
                <a:cubicBezTo>
                  <a:pt x="2941" y="3827"/>
                  <a:pt x="3907" y="3463"/>
                  <a:pt x="4873" y="3463"/>
                </a:cubicBezTo>
                <a:close/>
                <a:moveTo>
                  <a:pt x="9899" y="0"/>
                </a:moveTo>
                <a:cubicBezTo>
                  <a:pt x="9813" y="0"/>
                  <a:pt x="9722" y="32"/>
                  <a:pt x="9641" y="103"/>
                </a:cubicBezTo>
                <a:lnTo>
                  <a:pt x="7561" y="2182"/>
                </a:lnTo>
                <a:cubicBezTo>
                  <a:pt x="7467" y="2277"/>
                  <a:pt x="7435" y="2340"/>
                  <a:pt x="7435" y="2434"/>
                </a:cubicBezTo>
                <a:lnTo>
                  <a:pt x="7435" y="3600"/>
                </a:lnTo>
                <a:cubicBezTo>
                  <a:pt x="6670" y="3071"/>
                  <a:pt x="5769" y="2807"/>
                  <a:pt x="4868" y="2807"/>
                </a:cubicBezTo>
                <a:cubicBezTo>
                  <a:pt x="3731" y="2807"/>
                  <a:pt x="2595" y="3229"/>
                  <a:pt x="1733" y="4073"/>
                </a:cubicBezTo>
                <a:cubicBezTo>
                  <a:pt x="0" y="5805"/>
                  <a:pt x="0" y="8641"/>
                  <a:pt x="1733" y="10374"/>
                </a:cubicBezTo>
                <a:cubicBezTo>
                  <a:pt x="2599" y="11240"/>
                  <a:pt x="3741" y="11673"/>
                  <a:pt x="4883" y="11673"/>
                </a:cubicBezTo>
                <a:cubicBezTo>
                  <a:pt x="6026" y="11673"/>
                  <a:pt x="7168" y="11240"/>
                  <a:pt x="8034" y="10374"/>
                </a:cubicBezTo>
                <a:cubicBezTo>
                  <a:pt x="9578" y="8861"/>
                  <a:pt x="9735" y="6436"/>
                  <a:pt x="8538" y="4703"/>
                </a:cubicBezTo>
                <a:lnTo>
                  <a:pt x="9672" y="4703"/>
                </a:lnTo>
                <a:cubicBezTo>
                  <a:pt x="9767" y="4703"/>
                  <a:pt x="9893" y="4671"/>
                  <a:pt x="9924" y="4608"/>
                </a:cubicBezTo>
                <a:lnTo>
                  <a:pt x="12004" y="2497"/>
                </a:lnTo>
                <a:cubicBezTo>
                  <a:pt x="12193" y="2308"/>
                  <a:pt x="12035" y="1962"/>
                  <a:pt x="11783" y="1962"/>
                </a:cubicBezTo>
                <a:lnTo>
                  <a:pt x="10239" y="1962"/>
                </a:lnTo>
                <a:lnTo>
                  <a:pt x="10239" y="355"/>
                </a:lnTo>
                <a:cubicBezTo>
                  <a:pt x="10239" y="141"/>
                  <a:pt x="10080" y="0"/>
                  <a:pt x="9899" y="0"/>
                </a:cubicBezTo>
                <a:close/>
              </a:path>
            </a:pathLst>
          </a:custGeom>
          <a:solidFill>
            <a:srgbClr val="FF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مربع نص 25">
            <a:extLst>
              <a:ext uri="{FF2B5EF4-FFF2-40B4-BE49-F238E27FC236}">
                <a16:creationId xmlns:a16="http://schemas.microsoft.com/office/drawing/2014/main" id="{A4141EE6-7924-4DCB-A6C7-7FA82A9DB9CC}"/>
              </a:ext>
            </a:extLst>
          </p:cNvPr>
          <p:cNvSpPr txBox="1"/>
          <p:nvPr/>
        </p:nvSpPr>
        <p:spPr>
          <a:xfrm>
            <a:off x="10183306" y="2153602"/>
            <a:ext cx="1113155" cy="954107"/>
          </a:xfrm>
          <a:prstGeom prst="rect">
            <a:avLst/>
          </a:prstGeom>
          <a:noFill/>
        </p:spPr>
        <p:txBody>
          <a:bodyPr wrap="square" rtlCol="1">
            <a:spAutoFit/>
          </a:bodyPr>
          <a:lstStyle/>
          <a:p>
            <a:pPr algn="ctr"/>
            <a:r>
              <a:rPr lang="ar-SA" sz="2800" b="1" dirty="0">
                <a:latin typeface="Traditional Arabic" panose="02020603050405020304" pitchFamily="18" charset="-78"/>
                <a:cs typeface="Traditional Arabic" panose="02020603050405020304" pitchFamily="18" charset="-78"/>
              </a:rPr>
              <a:t>مستوى التأسيس.</a:t>
            </a:r>
          </a:p>
        </p:txBody>
      </p:sp>
      <p:sp>
        <p:nvSpPr>
          <p:cNvPr id="27" name="مربع نص 26">
            <a:extLst>
              <a:ext uri="{FF2B5EF4-FFF2-40B4-BE49-F238E27FC236}">
                <a16:creationId xmlns:a16="http://schemas.microsoft.com/office/drawing/2014/main" id="{64FB13F5-231B-43C3-AFBF-7FEB562A71CC}"/>
              </a:ext>
            </a:extLst>
          </p:cNvPr>
          <p:cNvSpPr txBox="1"/>
          <p:nvPr/>
        </p:nvSpPr>
        <p:spPr>
          <a:xfrm>
            <a:off x="8772126" y="4648349"/>
            <a:ext cx="1113155" cy="954107"/>
          </a:xfrm>
          <a:prstGeom prst="rect">
            <a:avLst/>
          </a:prstGeom>
          <a:noFill/>
        </p:spPr>
        <p:txBody>
          <a:bodyPr wrap="square" rtlCol="1">
            <a:spAutoFit/>
          </a:bodyPr>
          <a:lstStyle/>
          <a:p>
            <a:pPr algn="ctr"/>
            <a:r>
              <a:rPr lang="ar-SA" sz="2800" b="1" dirty="0">
                <a:latin typeface="Traditional Arabic" panose="02020603050405020304" pitchFamily="18" charset="-78"/>
                <a:cs typeface="Traditional Arabic" panose="02020603050405020304" pitchFamily="18" charset="-78"/>
              </a:rPr>
              <a:t>مستوى المبتدئ.</a:t>
            </a:r>
          </a:p>
        </p:txBody>
      </p:sp>
      <p:sp>
        <p:nvSpPr>
          <p:cNvPr id="28" name="مربع نص 27">
            <a:extLst>
              <a:ext uri="{FF2B5EF4-FFF2-40B4-BE49-F238E27FC236}">
                <a16:creationId xmlns:a16="http://schemas.microsoft.com/office/drawing/2014/main" id="{A5434B2E-3C4F-418D-B2FB-B8A22BA42B74}"/>
              </a:ext>
            </a:extLst>
          </p:cNvPr>
          <p:cNvSpPr txBox="1"/>
          <p:nvPr/>
        </p:nvSpPr>
        <p:spPr>
          <a:xfrm>
            <a:off x="5114507" y="3557593"/>
            <a:ext cx="1237128" cy="954107"/>
          </a:xfrm>
          <a:prstGeom prst="rect">
            <a:avLst/>
          </a:prstGeom>
          <a:noFill/>
        </p:spPr>
        <p:txBody>
          <a:bodyPr wrap="square" rtlCol="1">
            <a:spAutoFit/>
          </a:bodyPr>
          <a:lstStyle/>
          <a:p>
            <a:pPr algn="ctr"/>
            <a:r>
              <a:rPr lang="ar-SA" sz="2800" b="1" dirty="0">
                <a:latin typeface="Traditional Arabic" panose="02020603050405020304" pitchFamily="18" charset="-78"/>
                <a:cs typeface="Traditional Arabic" panose="02020603050405020304" pitchFamily="18" charset="-78"/>
              </a:rPr>
              <a:t>مستوى المتوسط.</a:t>
            </a:r>
          </a:p>
        </p:txBody>
      </p:sp>
      <p:sp>
        <p:nvSpPr>
          <p:cNvPr id="29" name="مربع نص 28">
            <a:extLst>
              <a:ext uri="{FF2B5EF4-FFF2-40B4-BE49-F238E27FC236}">
                <a16:creationId xmlns:a16="http://schemas.microsoft.com/office/drawing/2014/main" id="{DBF2BA14-D184-4E99-9AD8-FBE3318763D7}"/>
              </a:ext>
            </a:extLst>
          </p:cNvPr>
          <p:cNvSpPr txBox="1"/>
          <p:nvPr/>
        </p:nvSpPr>
        <p:spPr>
          <a:xfrm>
            <a:off x="1795443" y="4606140"/>
            <a:ext cx="1113155" cy="954107"/>
          </a:xfrm>
          <a:prstGeom prst="rect">
            <a:avLst/>
          </a:prstGeom>
          <a:noFill/>
        </p:spPr>
        <p:txBody>
          <a:bodyPr wrap="square" rtlCol="1">
            <a:spAutoFit/>
          </a:bodyPr>
          <a:lstStyle/>
          <a:p>
            <a:pPr algn="ctr"/>
            <a:r>
              <a:rPr lang="ar-SA" sz="2800" b="1" dirty="0">
                <a:latin typeface="Traditional Arabic" panose="02020603050405020304" pitchFamily="18" charset="-78"/>
                <a:cs typeface="Traditional Arabic" panose="02020603050405020304" pitchFamily="18" charset="-78"/>
              </a:rPr>
              <a:t>مستوى المتقدم.</a:t>
            </a:r>
          </a:p>
        </p:txBody>
      </p:sp>
    </p:spTree>
    <p:extLst>
      <p:ext uri="{BB962C8B-B14F-4D97-AF65-F5344CB8AC3E}">
        <p14:creationId xmlns:p14="http://schemas.microsoft.com/office/powerpoint/2010/main" val="3332285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271671ED-C47F-4E23-B69F-6A8B202E6862}"/>
              </a:ext>
            </a:extLst>
          </p:cNvPr>
          <p:cNvSpPr>
            <a:spLocks noGrp="1"/>
          </p:cNvSpPr>
          <p:nvPr>
            <p:ph idx="1"/>
          </p:nvPr>
        </p:nvSpPr>
        <p:spPr>
          <a:xfrm>
            <a:off x="3687097" y="395031"/>
            <a:ext cx="8035412" cy="4351338"/>
          </a:xfrm>
        </p:spPr>
        <p:txBody>
          <a:bodyPr>
            <a:noAutofit/>
          </a:bodyPr>
          <a:lstStyle/>
          <a:p>
            <a:pPr marL="0" indent="0">
              <a:buNone/>
            </a:pPr>
            <a:r>
              <a:rPr lang="ar-SA" sz="32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كلية الأمير محمد بن سلمان للأمن </a:t>
            </a:r>
            <a:r>
              <a:rPr lang="ar-SA" sz="3200" b="1" dirty="0" err="1">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السيبراني</a:t>
            </a:r>
            <a:r>
              <a:rPr lang="ar-SA" sz="32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والذكاء الاصطناعي والتقنيات المتقدمة :</a:t>
            </a:r>
            <a:endParaRPr lang="en-US" sz="32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0" indent="0" algn="just">
              <a:buNone/>
            </a:pPr>
            <a:r>
              <a:rPr lang="ar-SA" sz="3200" dirty="0">
                <a:latin typeface="Traditional Arabic" panose="02020603050405020304" pitchFamily="18" charset="-78"/>
                <a:cs typeface="Traditional Arabic" panose="02020603050405020304" pitchFamily="18" charset="-78"/>
              </a:rPr>
              <a:t>بالتعاون مع جامعة </a:t>
            </a:r>
            <a:r>
              <a:rPr lang="ar-SA" sz="3200" dirty="0" err="1">
                <a:latin typeface="Traditional Arabic" panose="02020603050405020304" pitchFamily="18" charset="-78"/>
                <a:cs typeface="Traditional Arabic" panose="02020603050405020304" pitchFamily="18" charset="-78"/>
              </a:rPr>
              <a:t>كارنفي</a:t>
            </a:r>
            <a:r>
              <a:rPr lang="ar-SA" sz="3200" dirty="0">
                <a:latin typeface="Traditional Arabic" panose="02020603050405020304" pitchFamily="18" charset="-78"/>
                <a:cs typeface="Traditional Arabic" panose="02020603050405020304" pitchFamily="18" charset="-78"/>
              </a:rPr>
              <a:t> ميلون الأمريكية، وذلك في إطار التعاون الأكاديمي القائم بين الجانبين أعدت كلية الأمير محمد بن سلمان للأمن </a:t>
            </a:r>
            <a:r>
              <a:rPr lang="ar-SA" sz="3200" dirty="0" err="1">
                <a:latin typeface="Traditional Arabic" panose="02020603050405020304" pitchFamily="18" charset="-78"/>
                <a:cs typeface="Traditional Arabic" panose="02020603050405020304" pitchFamily="18" charset="-78"/>
              </a:rPr>
              <a:t>السيبراني</a:t>
            </a:r>
            <a:r>
              <a:rPr lang="ar-SA" sz="3200" dirty="0">
                <a:latin typeface="Traditional Arabic" panose="02020603050405020304" pitchFamily="18" charset="-78"/>
                <a:cs typeface="Traditional Arabic" panose="02020603050405020304" pitchFamily="18" charset="-78"/>
              </a:rPr>
              <a:t> والذكاء الاصطناعي والتقنيات المتقدمة برنامج البكالوريوس في الأمن </a:t>
            </a:r>
            <a:r>
              <a:rPr lang="ar-SA" sz="3200" dirty="0" err="1">
                <a:latin typeface="Traditional Arabic" panose="02020603050405020304" pitchFamily="18" charset="-78"/>
                <a:cs typeface="Traditional Arabic" panose="02020603050405020304" pitchFamily="18" charset="-78"/>
              </a:rPr>
              <a:t>السيبراني</a:t>
            </a:r>
            <a:r>
              <a:rPr lang="ar-SA" sz="3200" dirty="0">
                <a:latin typeface="Traditional Arabic" panose="02020603050405020304" pitchFamily="18" charset="-78"/>
                <a:cs typeface="Traditional Arabic" panose="02020603050405020304" pitchFamily="18" charset="-78"/>
              </a:rPr>
              <a:t> ، وبرنامج البكالوريوس في الأمن </a:t>
            </a:r>
            <a:r>
              <a:rPr lang="ar-SA" sz="3200" dirty="0" err="1">
                <a:latin typeface="Traditional Arabic" panose="02020603050405020304" pitchFamily="18" charset="-78"/>
                <a:cs typeface="Traditional Arabic" panose="02020603050405020304" pitchFamily="18" charset="-78"/>
              </a:rPr>
              <a:t>السيبراني</a:t>
            </a:r>
            <a:r>
              <a:rPr lang="ar-SA" sz="3200" dirty="0">
                <a:latin typeface="Traditional Arabic" panose="02020603050405020304" pitchFamily="18" charset="-78"/>
                <a:cs typeface="Traditional Arabic" panose="02020603050405020304" pitchFamily="18" charset="-78"/>
              </a:rPr>
              <a:t> هو أحد البرامج الأكاديمية التي ستطرحها كلية الأمير محمد بن سلمان ضمن حزمة من البرامج الأكاديمية لتأهيل الكوادر الوطنية في عدد من التخصصات النوعية، حيث صّب التركيز في هذه المرحلة على 6 تخصصات دقيقة في مجال الأمن </a:t>
            </a:r>
            <a:r>
              <a:rPr lang="ar-SA" sz="3200" dirty="0" err="1">
                <a:latin typeface="Traditional Arabic" panose="02020603050405020304" pitchFamily="18" charset="-78"/>
                <a:cs typeface="Traditional Arabic" panose="02020603050405020304" pitchFamily="18" charset="-78"/>
              </a:rPr>
              <a:t>السيبراني</a:t>
            </a:r>
            <a:r>
              <a:rPr lang="ar-SA" sz="3200" dirty="0">
                <a:latin typeface="Traditional Arabic" panose="02020603050405020304" pitchFamily="18" charset="-78"/>
                <a:cs typeface="Traditional Arabic" panose="02020603050405020304" pitchFamily="18" charset="-78"/>
              </a:rPr>
              <a:t> في الكلية كهدف أساس</a:t>
            </a:r>
            <a:r>
              <a:rPr lang="en-US" sz="3200" dirty="0">
                <a:latin typeface="Traditional Arabic" panose="02020603050405020304" pitchFamily="18" charset="-78"/>
                <a:cs typeface="Traditional Arabic" panose="02020603050405020304" pitchFamily="18" charset="-78"/>
              </a:rPr>
              <a:t>. </a:t>
            </a:r>
            <a:r>
              <a:rPr lang="ar-SA" sz="3200" dirty="0">
                <a:latin typeface="Traditional Arabic" panose="02020603050405020304" pitchFamily="18" charset="-78"/>
                <a:cs typeface="Traditional Arabic" panose="02020603050405020304" pitchFamily="18" charset="-78"/>
              </a:rPr>
              <a:t> وهي : تقييم المخاطر وتحليل البرامج الضارة والاستجابة للحوادث </a:t>
            </a:r>
            <a:r>
              <a:rPr lang="ar-SA" sz="3200" dirty="0" err="1">
                <a:latin typeface="Traditional Arabic" panose="02020603050405020304" pitchFamily="18" charset="-78"/>
                <a:cs typeface="Traditional Arabic" panose="02020603050405020304" pitchFamily="18" charset="-78"/>
              </a:rPr>
              <a:t>السيبرانية</a:t>
            </a:r>
            <a:r>
              <a:rPr lang="ar-SA" sz="3200" dirty="0">
                <a:latin typeface="Traditional Arabic" panose="02020603050405020304" pitchFamily="18" charset="-78"/>
                <a:cs typeface="Traditional Arabic" panose="02020603050405020304" pitchFamily="18" charset="-78"/>
              </a:rPr>
              <a:t> والتحليل الجنائي الرقمي وحماية أنظمة الخدمات الإلكترونية وحماية الشبكات والبرمجيات وحوكمة أمن المعلومات ومراقبة الالتزام وتوفير الحماية للأنظمة الإلكترونية والتقنية الحرجة الموجودة في المنشآت الحيوية</a:t>
            </a:r>
          </a:p>
        </p:txBody>
      </p:sp>
      <p:pic>
        <p:nvPicPr>
          <p:cNvPr id="5" name="صورة 4">
            <a:extLst>
              <a:ext uri="{FF2B5EF4-FFF2-40B4-BE49-F238E27FC236}">
                <a16:creationId xmlns:a16="http://schemas.microsoft.com/office/drawing/2014/main" id="{C931BEC9-C3DE-40AE-AA21-E3728DC0C5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975" y="1887384"/>
            <a:ext cx="3126658" cy="3318540"/>
          </a:xfrm>
          <a:prstGeom prst="rect">
            <a:avLst/>
          </a:prstGeom>
          <a:effectLst>
            <a:glow rad="127000">
              <a:srgbClr val="65B9B1"/>
            </a:glow>
          </a:effectLst>
        </p:spPr>
      </p:pic>
    </p:spTree>
    <p:extLst>
      <p:ext uri="{BB962C8B-B14F-4D97-AF65-F5344CB8AC3E}">
        <p14:creationId xmlns:p14="http://schemas.microsoft.com/office/powerpoint/2010/main" val="12820843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EB41C31-66C8-4C3D-920E-2C1E8DDCBD41}"/>
              </a:ext>
            </a:extLst>
          </p:cNvPr>
          <p:cNvSpPr>
            <a:spLocks noGrp="1"/>
          </p:cNvSpPr>
          <p:nvPr>
            <p:ph type="title"/>
          </p:nvPr>
        </p:nvSpPr>
        <p:spPr/>
        <p:txBody>
          <a:bodyPr>
            <a:normAutofit/>
          </a:bodyPr>
          <a:lstStyle/>
          <a:p>
            <a:r>
              <a:rPr lang="ar-SA"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التعاون بين الهيئة الوطنية للأمن </a:t>
            </a:r>
            <a:r>
              <a:rPr lang="ar-SA" b="1" dirty="0" err="1">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السيبراني</a:t>
            </a:r>
            <a:r>
              <a:rPr lang="ar-SA"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ووزارة التعليم </a:t>
            </a:r>
            <a:endParaRPr lang="ar-SA"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3" name="عنصر نائب للمحتوى 2">
            <a:extLst>
              <a:ext uri="{FF2B5EF4-FFF2-40B4-BE49-F238E27FC236}">
                <a16:creationId xmlns:a16="http://schemas.microsoft.com/office/drawing/2014/main" id="{4B199FD5-6007-417E-8F29-51D619E40639}"/>
              </a:ext>
            </a:extLst>
          </p:cNvPr>
          <p:cNvSpPr>
            <a:spLocks noGrp="1"/>
          </p:cNvSpPr>
          <p:nvPr>
            <p:ph idx="1"/>
          </p:nvPr>
        </p:nvSpPr>
        <p:spPr>
          <a:xfrm>
            <a:off x="3082412" y="1471664"/>
            <a:ext cx="8418871" cy="4351338"/>
          </a:xfrm>
        </p:spPr>
        <p:txBody>
          <a:bodyPr>
            <a:noAutofit/>
          </a:bodyPr>
          <a:lstStyle/>
          <a:p>
            <a:pPr marL="0" indent="0">
              <a:buNone/>
            </a:pPr>
            <a:r>
              <a:rPr lang="ar-SA" dirty="0">
                <a:latin typeface="Traditional Arabic" panose="02020603050405020304" pitchFamily="18" charset="-78"/>
                <a:cs typeface="Traditional Arabic" panose="02020603050405020304" pitchFamily="18" charset="-78"/>
              </a:rPr>
              <a:t>وقّعت الهيئة الوطنية للأمن </a:t>
            </a:r>
            <a:r>
              <a:rPr lang="ar-SA" dirty="0" err="1">
                <a:latin typeface="Traditional Arabic" panose="02020603050405020304" pitchFamily="18" charset="-78"/>
                <a:cs typeface="Traditional Arabic" panose="02020603050405020304" pitchFamily="18" charset="-78"/>
              </a:rPr>
              <a:t>السيبراني</a:t>
            </a:r>
            <a:r>
              <a:rPr lang="ar-SA" dirty="0">
                <a:latin typeface="Traditional Arabic" panose="02020603050405020304" pitchFamily="18" charset="-78"/>
                <a:cs typeface="Traditional Arabic" panose="02020603050405020304" pitchFamily="18" charset="-78"/>
              </a:rPr>
              <a:t> عام 2018م اتفاقية تعاون مع وزارة التعليم للاستفادة من برنامج خادم الحرمين الشريفين للابتعاث الخارجي، عبر تخصيص 1000 مقعد بواقع 200 مقعد سنوياً لمدة خمس سنوات ، وتهدف الاتفاقية إلى إعداد متخصصين مؤهلين في مجال الأمن </a:t>
            </a:r>
            <a:r>
              <a:rPr lang="ar-SA" dirty="0" err="1">
                <a:latin typeface="Traditional Arabic" panose="02020603050405020304" pitchFamily="18" charset="-78"/>
                <a:cs typeface="Traditional Arabic" panose="02020603050405020304" pitchFamily="18" charset="-78"/>
              </a:rPr>
              <a:t>السيبراني</a:t>
            </a:r>
            <a:r>
              <a:rPr lang="ar-SA" dirty="0">
                <a:latin typeface="Traditional Arabic" panose="02020603050405020304" pitchFamily="18" charset="-78"/>
                <a:cs typeface="Traditional Arabic" panose="02020603050405020304" pitchFamily="18" charset="-78"/>
              </a:rPr>
              <a:t> عن طريق البرنامج ، حيث تحدد الهيئة متطلباتها من التخصصات التي يحتاجها قطاع الأمن </a:t>
            </a:r>
            <a:r>
              <a:rPr lang="ar-SA" dirty="0" err="1">
                <a:latin typeface="Traditional Arabic" panose="02020603050405020304" pitchFamily="18" charset="-78"/>
                <a:cs typeface="Traditional Arabic" panose="02020603050405020304" pitchFamily="18" charset="-78"/>
              </a:rPr>
              <a:t>السيبراني</a:t>
            </a:r>
            <a:r>
              <a:rPr lang="ar-SA" dirty="0">
                <a:latin typeface="Traditional Arabic" panose="02020603050405020304" pitchFamily="18" charset="-78"/>
                <a:cs typeface="Traditional Arabic" panose="02020603050405020304" pitchFamily="18" charset="-78"/>
              </a:rPr>
              <a:t>، مع تحديد المرحلة الدراسية، والمؤهلات السابقة المتطلبة لكل تخصص، والأعداد لكل تخصص من الجنسين، بالإضافة لتحديد قائمة بالجامعات والبرامج المعتمدة</a:t>
            </a:r>
            <a:r>
              <a:rPr lang="en-US" dirty="0">
                <a:latin typeface="Traditional Arabic" panose="02020603050405020304" pitchFamily="18" charset="-78"/>
                <a:cs typeface="Traditional Arabic" panose="02020603050405020304" pitchFamily="18" charset="-78"/>
              </a:rPr>
              <a:t>.</a:t>
            </a:r>
            <a:br>
              <a:rPr lang="en-US" dirty="0">
                <a:latin typeface="Traditional Arabic" panose="02020603050405020304" pitchFamily="18" charset="-78"/>
                <a:cs typeface="Traditional Arabic" panose="02020603050405020304" pitchFamily="18" charset="-78"/>
              </a:rPr>
            </a:br>
            <a:r>
              <a:rPr lang="ar-SA" dirty="0">
                <a:latin typeface="Traditional Arabic" panose="02020603050405020304" pitchFamily="18" charset="-78"/>
                <a:cs typeface="Traditional Arabic" panose="02020603050405020304" pitchFamily="18" charset="-78"/>
              </a:rPr>
              <a:t>وتأتي هذه الاتفاقية انطلاقاً من رؤية المملكة 2030 وتحقيقاً للتعاون والتكامل والتنسيق بين وزارة التعليم والهيئة الوطنية للأمن </a:t>
            </a:r>
            <a:r>
              <a:rPr lang="ar-SA" dirty="0" err="1">
                <a:latin typeface="Traditional Arabic" panose="02020603050405020304" pitchFamily="18" charset="-78"/>
                <a:cs typeface="Traditional Arabic" panose="02020603050405020304" pitchFamily="18" charset="-78"/>
              </a:rPr>
              <a:t>السيبراني</a:t>
            </a:r>
            <a:r>
              <a:rPr lang="ar-SA" dirty="0">
                <a:latin typeface="Traditional Arabic" panose="02020603050405020304" pitchFamily="18" charset="-78"/>
                <a:cs typeface="Traditional Arabic" panose="02020603050405020304" pitchFamily="18" charset="-78"/>
              </a:rPr>
              <a:t>، وحرصاً على توحيد الجهود نحو تحقيق تنمية وطنية في المجالات المختلفة، وفي مقدمة ذلك الشراكة الفاعلة في مجال الابتعاث والتوظيف، وتحقيقاً لأهداف المرحلة الثالثة من برنامج خادم الحرمين الشريفين للابتعاث الخارجي المتمثلة في المواءمة المباشرة بين الوظيفة والتخصص، والربط بين الوظائف الحالية والمستقبلية وبين الابتعاث</a:t>
            </a:r>
            <a:r>
              <a:rPr lang="en-US" dirty="0">
                <a:latin typeface="Traditional Arabic" panose="02020603050405020304" pitchFamily="18" charset="-78"/>
                <a:cs typeface="Traditional Arabic" panose="02020603050405020304" pitchFamily="18" charset="-78"/>
              </a:rPr>
              <a:t>.</a:t>
            </a:r>
            <a:endParaRPr lang="ar-SA" dirty="0">
              <a:latin typeface="Traditional Arabic" panose="02020603050405020304" pitchFamily="18" charset="-78"/>
              <a:cs typeface="Traditional Arabic" panose="02020603050405020304" pitchFamily="18" charset="-78"/>
            </a:endParaRPr>
          </a:p>
        </p:txBody>
      </p:sp>
      <p:pic>
        <p:nvPicPr>
          <p:cNvPr id="5" name="صورة 4">
            <a:extLst>
              <a:ext uri="{FF2B5EF4-FFF2-40B4-BE49-F238E27FC236}">
                <a16:creationId xmlns:a16="http://schemas.microsoft.com/office/drawing/2014/main" id="{CE9D7087-E6D3-4B09-8C44-4A3B855A75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477" y="2205537"/>
            <a:ext cx="3008671" cy="2883592"/>
          </a:xfrm>
          <a:prstGeom prst="rect">
            <a:avLst/>
          </a:prstGeom>
          <a:effectLst>
            <a:glow rad="139700">
              <a:srgbClr val="65B9B1">
                <a:alpha val="97000"/>
              </a:srgbClr>
            </a:glow>
          </a:effectLst>
        </p:spPr>
      </p:pic>
    </p:spTree>
    <p:extLst>
      <p:ext uri="{BB962C8B-B14F-4D97-AF65-F5344CB8AC3E}">
        <p14:creationId xmlns:p14="http://schemas.microsoft.com/office/powerpoint/2010/main" val="47685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C3C60FE7-55B4-46F7-A3F1-E124FFEE3E18}"/>
              </a:ext>
            </a:extLst>
          </p:cNvPr>
          <p:cNvSpPr>
            <a:spLocks noGrp="1"/>
          </p:cNvSpPr>
          <p:nvPr>
            <p:ph idx="1"/>
          </p:nvPr>
        </p:nvSpPr>
        <p:spPr>
          <a:xfrm>
            <a:off x="5989686" y="870155"/>
            <a:ext cx="5364113" cy="5306808"/>
          </a:xfrm>
        </p:spPr>
        <p:txBody>
          <a:bodyPr>
            <a:normAutofit/>
          </a:bodyPr>
          <a:lstStyle/>
          <a:p>
            <a:pPr marL="0" indent="0">
              <a:buNone/>
            </a:pPr>
            <a:r>
              <a:rPr lang="ar-SA" sz="32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مسابقة المبرمج الواعد :</a:t>
            </a:r>
            <a:endParaRPr lang="en-US" sz="3200"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0" indent="0" algn="just">
              <a:buNone/>
            </a:pPr>
            <a:r>
              <a:rPr lang="ar-SA" sz="3200" dirty="0">
                <a:latin typeface="Traditional Arabic" panose="02020603050405020304" pitchFamily="18" charset="-78"/>
                <a:cs typeface="Traditional Arabic" panose="02020603050405020304" pitchFamily="18" charset="-78"/>
              </a:rPr>
              <a:t>أطلقت وزارة التعليم بالتعاون مع وزارة الاتصالات وتقنية المعلومات وشركة تطوير لتقنيات التعليم مسابقة المبرمج الواعد لطلاب وطالبات المرحلة الابتدائية والمتوسطة وتهدف إلى تعزيز مهارات البرمجة في المدارس السعودية وتكوين توجه ايجابي نحو تعلم التقنيات البرمجية والرقمية والتسلسل البرمجي والتفكير المنطقي وتعلم تقنيات الثورة الرابعة من الأمن </a:t>
            </a:r>
            <a:r>
              <a:rPr lang="ar-SA" sz="3200" dirty="0" err="1">
                <a:latin typeface="Traditional Arabic" panose="02020603050405020304" pitchFamily="18" charset="-78"/>
                <a:cs typeface="Traditional Arabic" panose="02020603050405020304" pitchFamily="18" charset="-78"/>
              </a:rPr>
              <a:t>السيبراني</a:t>
            </a:r>
            <a:r>
              <a:rPr lang="ar-SA" sz="3200" dirty="0">
                <a:latin typeface="Traditional Arabic" panose="02020603050405020304" pitchFamily="18" charset="-78"/>
                <a:cs typeface="Traditional Arabic" panose="02020603050405020304" pitchFamily="18" charset="-78"/>
              </a:rPr>
              <a:t> والذكاء الاصطناعي ومهارات القرن الواحد والعشرين والواقع الافتراضي والحوسبة السحابية.</a:t>
            </a:r>
          </a:p>
        </p:txBody>
      </p:sp>
      <p:pic>
        <p:nvPicPr>
          <p:cNvPr id="5" name="صورة 4">
            <a:extLst>
              <a:ext uri="{FF2B5EF4-FFF2-40B4-BE49-F238E27FC236}">
                <a16:creationId xmlns:a16="http://schemas.microsoft.com/office/drawing/2014/main" id="{98777C61-FFFD-473C-94E3-2933EC0786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354" y="1841552"/>
            <a:ext cx="5364113" cy="3752850"/>
          </a:xfrm>
          <a:prstGeom prst="rect">
            <a:avLst/>
          </a:prstGeom>
          <a:solidFill>
            <a:srgbClr val="65B9B1"/>
          </a:solidFill>
          <a:effectLst>
            <a:glow rad="127000">
              <a:srgbClr val="65B9B1"/>
            </a:glow>
          </a:effectLst>
        </p:spPr>
      </p:pic>
    </p:spTree>
    <p:extLst>
      <p:ext uri="{BB962C8B-B14F-4D97-AF65-F5344CB8AC3E}">
        <p14:creationId xmlns:p14="http://schemas.microsoft.com/office/powerpoint/2010/main" val="19480839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B94191E6-6D26-48C5-9F05-EEBB226B494A}"/>
              </a:ext>
            </a:extLst>
          </p:cNvPr>
          <p:cNvSpPr>
            <a:spLocks noGrp="1"/>
          </p:cNvSpPr>
          <p:nvPr>
            <p:ph idx="1"/>
          </p:nvPr>
        </p:nvSpPr>
        <p:spPr>
          <a:xfrm>
            <a:off x="3436374" y="353961"/>
            <a:ext cx="7917425" cy="5823002"/>
          </a:xfrm>
        </p:spPr>
        <p:txBody>
          <a:bodyPr>
            <a:normAutofit fontScale="92500" lnSpcReduction="20000"/>
          </a:bodyPr>
          <a:lstStyle/>
          <a:p>
            <a:r>
              <a:rPr lang="ar-SA" sz="36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برنامج الأمن </a:t>
            </a:r>
            <a:r>
              <a:rPr lang="ar-SA" sz="3600" b="1" dirty="0" err="1">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السيبراني</a:t>
            </a:r>
            <a:r>
              <a:rPr lang="ar-SA" sz="36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بالإدارة العامة لتعليم الرياض :</a:t>
            </a:r>
            <a:endParaRPr lang="en-US" sz="36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0" indent="0">
              <a:buNone/>
            </a:pPr>
            <a:r>
              <a:rPr lang="ar-SA" sz="3600" dirty="0">
                <a:latin typeface="Traditional Arabic" panose="02020603050405020304" pitchFamily="18" charset="-78"/>
                <a:cs typeface="Traditional Arabic" panose="02020603050405020304" pitchFamily="18" charset="-78"/>
              </a:rPr>
              <a:t>بالتعاون مع شركة سيسكو العالمية أطلقت الإدارة العامة لتعليم الرياض برنامج الأمن </a:t>
            </a:r>
            <a:r>
              <a:rPr lang="ar-SA" sz="3600" dirty="0" err="1">
                <a:latin typeface="Traditional Arabic" panose="02020603050405020304" pitchFamily="18" charset="-78"/>
                <a:cs typeface="Traditional Arabic" panose="02020603050405020304" pitchFamily="18" charset="-78"/>
              </a:rPr>
              <a:t>السيبراني</a:t>
            </a:r>
            <a:r>
              <a:rPr lang="ar-SA" sz="3600" dirty="0">
                <a:latin typeface="Traditional Arabic" panose="02020603050405020304" pitchFamily="18" charset="-78"/>
                <a:cs typeface="Traditional Arabic" panose="02020603050405020304" pitchFamily="18" charset="-78"/>
              </a:rPr>
              <a:t> الذي يأتي في إطار رؤية المملكة 2030 , ودعمًا للتحول الرقمي والمساهمة في تنمية وعي أمن المعلومات في جميع المدارس ويهدف البرنامج إلى زيادة الوعي الأمني عن الفضاء </a:t>
            </a:r>
            <a:r>
              <a:rPr lang="ar-SA" sz="3600" dirty="0" err="1">
                <a:latin typeface="Traditional Arabic" panose="02020603050405020304" pitchFamily="18" charset="-78"/>
                <a:cs typeface="Traditional Arabic" panose="02020603050405020304" pitchFamily="18" charset="-78"/>
              </a:rPr>
              <a:t>السيبراني</a:t>
            </a:r>
            <a:r>
              <a:rPr lang="ar-SA" sz="3600" dirty="0">
                <a:latin typeface="Traditional Arabic" panose="02020603050405020304" pitchFamily="18" charset="-78"/>
                <a:cs typeface="Traditional Arabic" panose="02020603050405020304" pitchFamily="18" charset="-78"/>
              </a:rPr>
              <a:t> وطرق الحماية ودعم البرمجة النوعية, وتوطين الأمن المعلوماتي في جميع مدارس المملكة من خلال تأهيل المعلمين والطلاب على كيفية المحافظة على المعلومات الإلكترونية ونشر ثقافة الوعي الأمني بين طلاب وطالبات المرحلتين المتوسطة والثانوية</a:t>
            </a:r>
            <a:r>
              <a:rPr lang="en-US" sz="3600" dirty="0">
                <a:latin typeface="Traditional Arabic" panose="02020603050405020304" pitchFamily="18" charset="-78"/>
                <a:cs typeface="Traditional Arabic" panose="02020603050405020304" pitchFamily="18" charset="-78"/>
              </a:rPr>
              <a:t> .   </a:t>
            </a:r>
          </a:p>
          <a:p>
            <a:r>
              <a:rPr lang="ar-SA" sz="3600"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شروط الالتحاق:</a:t>
            </a:r>
            <a:endParaRPr lang="en-US" sz="3600"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0" indent="0">
              <a:buNone/>
            </a:pPr>
            <a:r>
              <a:rPr lang="ar-SA" sz="3600" dirty="0">
                <a:latin typeface="Traditional Arabic" panose="02020603050405020304" pitchFamily="18" charset="-78"/>
                <a:cs typeface="Traditional Arabic" panose="02020603050405020304" pitchFamily="18" charset="-78"/>
              </a:rPr>
              <a:t> أن يكون المرشح معلما أو مشرفا متخصصا في الحاسب الآلي أو لديه دورات متقدمة ومتخصصة في الحاسب الآلي , وأن يتجاوز الاختبار التمهيدي على موقع الترشيح, وأن يتعهد المتقدم بتنفيذ خطة نقل الأثر وفق مراحل المشروع.</a:t>
            </a:r>
            <a:endParaRPr lang="en-US" sz="3600" dirty="0">
              <a:latin typeface="Traditional Arabic" panose="02020603050405020304" pitchFamily="18" charset="-78"/>
              <a:cs typeface="Traditional Arabic" panose="02020603050405020304" pitchFamily="18" charset="-78"/>
            </a:endParaRPr>
          </a:p>
          <a:p>
            <a:endParaRPr lang="ar-SA" dirty="0"/>
          </a:p>
        </p:txBody>
      </p:sp>
      <p:pic>
        <p:nvPicPr>
          <p:cNvPr id="5" name="صورة 4">
            <a:extLst>
              <a:ext uri="{FF2B5EF4-FFF2-40B4-BE49-F238E27FC236}">
                <a16:creationId xmlns:a16="http://schemas.microsoft.com/office/drawing/2014/main" id="{BD4807B3-286D-4D1B-98C0-F4BF4D44EF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224" y="2166207"/>
            <a:ext cx="2724150" cy="2525585"/>
          </a:xfrm>
          <a:prstGeom prst="rect">
            <a:avLst/>
          </a:prstGeom>
          <a:effectLst>
            <a:glow rad="203200">
              <a:srgbClr val="65B9B1">
                <a:alpha val="87000"/>
              </a:srgbClr>
            </a:glow>
          </a:effectLst>
        </p:spPr>
      </p:pic>
    </p:spTree>
    <p:extLst>
      <p:ext uri="{BB962C8B-B14F-4D97-AF65-F5344CB8AC3E}">
        <p14:creationId xmlns:p14="http://schemas.microsoft.com/office/powerpoint/2010/main" val="20675071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21A70F46-245C-45C2-A002-D18809865263}"/>
              </a:ext>
            </a:extLst>
          </p:cNvPr>
          <p:cNvSpPr>
            <a:spLocks noGrp="1"/>
          </p:cNvSpPr>
          <p:nvPr>
            <p:ph idx="1"/>
          </p:nvPr>
        </p:nvSpPr>
        <p:spPr>
          <a:xfrm>
            <a:off x="239954" y="678426"/>
            <a:ext cx="6647543" cy="5574891"/>
          </a:xfrm>
        </p:spPr>
        <p:txBody>
          <a:bodyPr>
            <a:normAutofit lnSpcReduction="10000"/>
          </a:bodyPr>
          <a:lstStyle/>
          <a:p>
            <a:pPr marL="0" indent="0">
              <a:buNone/>
            </a:pPr>
            <a:r>
              <a:rPr lang="ar-SA" sz="36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مسارات الأمن </a:t>
            </a:r>
            <a:r>
              <a:rPr lang="ar-SA" sz="3600" b="1" dirty="0" err="1">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السيبراني</a:t>
            </a:r>
            <a:r>
              <a:rPr lang="ar-SA" sz="36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في الجامعات السعودية : </a:t>
            </a:r>
            <a:endParaRPr lang="en-US" sz="3600"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0" indent="0" algn="just">
              <a:buNone/>
            </a:pPr>
            <a:r>
              <a:rPr lang="ar-SA" sz="3600" dirty="0">
                <a:latin typeface="Traditional Arabic" panose="02020603050405020304" pitchFamily="18" charset="-78"/>
                <a:cs typeface="Traditional Arabic" panose="02020603050405020304" pitchFamily="18" charset="-78"/>
              </a:rPr>
              <a:t>مواكبة لمتطلبات سوق العمل وسعيا لتحقيق أهداف رؤية المملكة العربية السعودية 2030 افتتحت مجموعة من الجامعات السعودية مسار الأمن </a:t>
            </a:r>
            <a:r>
              <a:rPr lang="ar-SA" sz="3600" dirty="0" err="1">
                <a:latin typeface="Traditional Arabic" panose="02020603050405020304" pitchFamily="18" charset="-78"/>
                <a:cs typeface="Traditional Arabic" panose="02020603050405020304" pitchFamily="18" charset="-78"/>
              </a:rPr>
              <a:t>السيبراني</a:t>
            </a:r>
            <a:r>
              <a:rPr lang="ar-SA" sz="3600" dirty="0">
                <a:latin typeface="Traditional Arabic" panose="02020603050405020304" pitchFamily="18" charset="-78"/>
                <a:cs typeface="Traditional Arabic" panose="02020603050405020304" pitchFamily="18" charset="-78"/>
              </a:rPr>
              <a:t> لدرجة البكالوريوس والماجستير.. فقد قدمت جامعة الملك سعود مسارا للأمن </a:t>
            </a:r>
            <a:r>
              <a:rPr lang="ar-SA" sz="3600" dirty="0" err="1">
                <a:latin typeface="Traditional Arabic" panose="02020603050405020304" pitchFamily="18" charset="-78"/>
                <a:cs typeface="Traditional Arabic" panose="02020603050405020304" pitchFamily="18" charset="-78"/>
              </a:rPr>
              <a:t>السيبراني</a:t>
            </a:r>
            <a:r>
              <a:rPr lang="ar-SA" sz="3600" dirty="0">
                <a:latin typeface="Traditional Arabic" panose="02020603050405020304" pitchFamily="18" charset="-78"/>
                <a:cs typeface="Traditional Arabic" panose="02020603050405020304" pitchFamily="18" charset="-78"/>
              </a:rPr>
              <a:t> لدرجة البكالوريوس والماجستير تلتها جامعة الامام محمد بن سعود الإسلامية ، وجامعة جدة وجامعة الأمير سلطان ، وجامعة الملك عبدالعزيز و جامعة الملك فيصل ، وجامعة الأمير نايف الأمنية ، كما أطلق معهد الإدارة والكلية المؤسسة العامة للتدريب التقني والمهني دبلوم الأمن </a:t>
            </a:r>
            <a:r>
              <a:rPr lang="ar-SA" sz="3600" dirty="0" err="1">
                <a:latin typeface="Traditional Arabic" panose="02020603050405020304" pitchFamily="18" charset="-78"/>
                <a:cs typeface="Traditional Arabic" panose="02020603050405020304" pitchFamily="18" charset="-78"/>
              </a:rPr>
              <a:t>السيبراني</a:t>
            </a:r>
            <a:r>
              <a:rPr lang="ar-SA" sz="3600" dirty="0">
                <a:latin typeface="Traditional Arabic" panose="02020603050405020304" pitchFamily="18" charset="-78"/>
                <a:cs typeface="Traditional Arabic" panose="02020603050405020304" pitchFamily="18" charset="-78"/>
              </a:rPr>
              <a:t> ..</a:t>
            </a:r>
            <a:endParaRPr lang="en-US" sz="3600" dirty="0">
              <a:latin typeface="Traditional Arabic" panose="02020603050405020304" pitchFamily="18" charset="-78"/>
              <a:cs typeface="Traditional Arabic" panose="02020603050405020304" pitchFamily="18" charset="-78"/>
            </a:endParaRPr>
          </a:p>
        </p:txBody>
      </p:sp>
      <p:pic>
        <p:nvPicPr>
          <p:cNvPr id="4" name="Google Shape;765;p40">
            <a:extLst>
              <a:ext uri="{FF2B5EF4-FFF2-40B4-BE49-F238E27FC236}">
                <a16:creationId xmlns:a16="http://schemas.microsoft.com/office/drawing/2014/main" id="{97E1A9CE-5864-4271-8EFA-23F12CE0C088}"/>
              </a:ext>
            </a:extLst>
          </p:cNvPr>
          <p:cNvPicPr preferRelativeResize="0"/>
          <p:nvPr/>
        </p:nvPicPr>
        <p:blipFill>
          <a:blip r:embed="rId2">
            <a:alphaModFix/>
          </a:blip>
          <a:stretch>
            <a:fillRect/>
          </a:stretch>
        </p:blipFill>
        <p:spPr>
          <a:xfrm>
            <a:off x="7270664" y="1832920"/>
            <a:ext cx="4346149" cy="3265901"/>
          </a:xfrm>
          <a:prstGeom prst="rect">
            <a:avLst/>
          </a:prstGeom>
          <a:noFill/>
          <a:ln>
            <a:noFill/>
          </a:ln>
        </p:spPr>
      </p:pic>
    </p:spTree>
    <p:extLst>
      <p:ext uri="{BB962C8B-B14F-4D97-AF65-F5344CB8AC3E}">
        <p14:creationId xmlns:p14="http://schemas.microsoft.com/office/powerpoint/2010/main" val="1882760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76E41F98-E1E4-4555-983F-3A6C3F5A878A}"/>
              </a:ext>
            </a:extLst>
          </p:cNvPr>
          <p:cNvSpPr>
            <a:spLocks noGrp="1"/>
          </p:cNvSpPr>
          <p:nvPr>
            <p:ph idx="1"/>
          </p:nvPr>
        </p:nvSpPr>
        <p:spPr>
          <a:xfrm>
            <a:off x="4660490" y="793238"/>
            <a:ext cx="6944032" cy="4351338"/>
          </a:xfrm>
        </p:spPr>
        <p:txBody>
          <a:bodyPr>
            <a:normAutofit fontScale="85000" lnSpcReduction="20000"/>
          </a:bodyPr>
          <a:lstStyle/>
          <a:p>
            <a:pPr marL="0" indent="0">
              <a:buNone/>
            </a:pPr>
            <a:r>
              <a:rPr lang="ar-SA" sz="36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مبادرة السعودية تبرمج: </a:t>
            </a:r>
            <a:endParaRPr lang="en-US" sz="36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a:p>
            <a:pPr marL="0" indent="0" algn="just">
              <a:buNone/>
            </a:pPr>
            <a:r>
              <a:rPr lang="ar-SA" sz="3600" dirty="0">
                <a:latin typeface="Traditional Arabic" panose="02020603050405020304" pitchFamily="18" charset="-78"/>
                <a:cs typeface="Traditional Arabic" panose="02020603050405020304" pitchFamily="18" charset="-78"/>
              </a:rPr>
              <a:t>هي إحدى مبادرات مؤسسة مسك الخيرية بالتعاون مع وزارة الاتصالات وتقنية المعلومات والاتصالات السعودية ، تسعى لتحقيق رؤية المملكة ببناء قدرات رقمية رائدة ورفع مستوى المملكة عالميا في مجال التقنية ، وتهدف المبادرة إلى تعليم أساسيات علوم البرمجة والتفكير المنطقي لجميع فئات المجتمع من خلال دروس قصيرة وممتعة ، شارك في النسخة الأولى من السعودية تبرمج أكثر من 307 آلاف شخص ، وتحتوي المنصة على ثلاث مسارات أساسية تهتم بـتبسيط مفاهيم التفكير المنطقي </a:t>
            </a:r>
            <a:r>
              <a:rPr lang="ar-SA" sz="3600" dirty="0" err="1">
                <a:latin typeface="Traditional Arabic" panose="02020603050405020304" pitchFamily="18" charset="-78"/>
                <a:cs typeface="Traditional Arabic" panose="02020603050405020304" pitchFamily="18" charset="-78"/>
              </a:rPr>
              <a:t>والتسليل</a:t>
            </a:r>
            <a:r>
              <a:rPr lang="ar-SA" sz="3600" dirty="0">
                <a:latin typeface="Traditional Arabic" panose="02020603050405020304" pitchFamily="18" charset="-78"/>
                <a:cs typeface="Traditional Arabic" panose="02020603050405020304" pitchFamily="18" charset="-78"/>
              </a:rPr>
              <a:t> البرمجي ، لغة برمجة خاصة بتصميم الواجهات التفاعلية ، لغة البرمجة الشائعة في مجال علوم البيانات والأمن </a:t>
            </a:r>
            <a:r>
              <a:rPr lang="ar-SA" sz="3600" dirty="0" err="1">
                <a:latin typeface="Traditional Arabic" panose="02020603050405020304" pitchFamily="18" charset="-78"/>
                <a:cs typeface="Traditional Arabic" panose="02020603050405020304" pitchFamily="18" charset="-78"/>
              </a:rPr>
              <a:t>السيبراني</a:t>
            </a:r>
            <a:r>
              <a:rPr lang="ar-SA" sz="3600" dirty="0">
                <a:latin typeface="Traditional Arabic" panose="02020603050405020304" pitchFamily="18" charset="-78"/>
                <a:cs typeface="Traditional Arabic" panose="02020603050405020304" pitchFamily="18" charset="-78"/>
              </a:rPr>
              <a:t> </a:t>
            </a:r>
          </a:p>
        </p:txBody>
      </p:sp>
      <p:pic>
        <p:nvPicPr>
          <p:cNvPr id="5" name="صورة 4">
            <a:extLst>
              <a:ext uri="{FF2B5EF4-FFF2-40B4-BE49-F238E27FC236}">
                <a16:creationId xmlns:a16="http://schemas.microsoft.com/office/drawing/2014/main" id="{5EEA9688-8694-4410-8F4D-F6CFF3DCF0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7477" y="4424516"/>
            <a:ext cx="7450393" cy="1830644"/>
          </a:xfrm>
          <a:prstGeom prst="rect">
            <a:avLst/>
          </a:prstGeom>
          <a:effectLst>
            <a:glow rad="127000">
              <a:srgbClr val="65B9B1"/>
            </a:glow>
          </a:effectLst>
        </p:spPr>
      </p:pic>
    </p:spTree>
    <p:extLst>
      <p:ext uri="{BB962C8B-B14F-4D97-AF65-F5344CB8AC3E}">
        <p14:creationId xmlns:p14="http://schemas.microsoft.com/office/powerpoint/2010/main" val="31882365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C3D81A5F-845F-4E1F-AE76-9E7D583107B4}"/>
              </a:ext>
            </a:extLst>
          </p:cNvPr>
          <p:cNvSpPr>
            <a:spLocks noGrp="1"/>
          </p:cNvSpPr>
          <p:nvPr>
            <p:ph idx="1"/>
          </p:nvPr>
        </p:nvSpPr>
        <p:spPr>
          <a:xfrm>
            <a:off x="838200" y="2548296"/>
            <a:ext cx="10515600" cy="725846"/>
          </a:xfrm>
        </p:spPr>
        <p:txBody>
          <a:bodyPr>
            <a:normAutofit/>
          </a:bodyPr>
          <a:lstStyle/>
          <a:p>
            <a:pPr marL="0" indent="0" algn="ctr">
              <a:buNone/>
            </a:pPr>
            <a:r>
              <a:rPr lang="ar-SA" sz="4000" b="1" dirty="0">
                <a:solidFill>
                  <a:srgbClr val="7030A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شكرا لحسن استماعكن ...</a:t>
            </a:r>
          </a:p>
        </p:txBody>
      </p:sp>
      <p:pic>
        <p:nvPicPr>
          <p:cNvPr id="4" name="Google Shape;570;p33">
            <a:extLst>
              <a:ext uri="{FF2B5EF4-FFF2-40B4-BE49-F238E27FC236}">
                <a16:creationId xmlns:a16="http://schemas.microsoft.com/office/drawing/2014/main" id="{9DBF7C71-E8F1-44EE-93D6-37FA6FA33AA6}"/>
              </a:ext>
            </a:extLst>
          </p:cNvPr>
          <p:cNvPicPr preferRelativeResize="0"/>
          <p:nvPr/>
        </p:nvPicPr>
        <p:blipFill>
          <a:blip r:embed="rId2">
            <a:alphaModFix/>
          </a:blip>
          <a:stretch>
            <a:fillRect/>
          </a:stretch>
        </p:blipFill>
        <p:spPr>
          <a:xfrm flipH="1">
            <a:off x="288963" y="2939968"/>
            <a:ext cx="4818614" cy="3687225"/>
          </a:xfrm>
          <a:prstGeom prst="rect">
            <a:avLst/>
          </a:prstGeom>
          <a:noFill/>
          <a:ln>
            <a:noFill/>
          </a:ln>
        </p:spPr>
      </p:pic>
      <p:pic>
        <p:nvPicPr>
          <p:cNvPr id="5" name="Google Shape;765;p40">
            <a:extLst>
              <a:ext uri="{FF2B5EF4-FFF2-40B4-BE49-F238E27FC236}">
                <a16:creationId xmlns:a16="http://schemas.microsoft.com/office/drawing/2014/main" id="{F9539C74-1CC6-42B8-BD6C-BF14165447A0}"/>
              </a:ext>
            </a:extLst>
          </p:cNvPr>
          <p:cNvPicPr preferRelativeResize="0"/>
          <p:nvPr/>
        </p:nvPicPr>
        <p:blipFill>
          <a:blip r:embed="rId3">
            <a:alphaModFix/>
          </a:blip>
          <a:stretch>
            <a:fillRect/>
          </a:stretch>
        </p:blipFill>
        <p:spPr>
          <a:xfrm>
            <a:off x="7337437" y="3493838"/>
            <a:ext cx="4346149" cy="3265901"/>
          </a:xfrm>
          <a:prstGeom prst="rect">
            <a:avLst/>
          </a:prstGeom>
          <a:noFill/>
          <a:ln>
            <a:noFill/>
          </a:ln>
        </p:spPr>
      </p:pic>
      <p:cxnSp>
        <p:nvCxnSpPr>
          <p:cNvPr id="6" name="موصل: على شكل مرفق 5">
            <a:extLst>
              <a:ext uri="{FF2B5EF4-FFF2-40B4-BE49-F238E27FC236}">
                <a16:creationId xmlns:a16="http://schemas.microsoft.com/office/drawing/2014/main" id="{93EB9FD8-6664-4E42-B9C9-A2BC1151B2E3}"/>
              </a:ext>
            </a:extLst>
          </p:cNvPr>
          <p:cNvCxnSpPr>
            <a:cxnSpLocks/>
          </p:cNvCxnSpPr>
          <p:nvPr/>
        </p:nvCxnSpPr>
        <p:spPr>
          <a:xfrm rot="10800000" flipV="1">
            <a:off x="3518933" y="5671420"/>
            <a:ext cx="4518938" cy="503720"/>
          </a:xfrm>
          <a:prstGeom prst="bentConnector3">
            <a:avLst>
              <a:gd name="adj1" fmla="val 50000"/>
            </a:avLst>
          </a:prstGeom>
          <a:ln w="28575">
            <a:gradFill>
              <a:gsLst>
                <a:gs pos="37000">
                  <a:srgbClr val="D1DCF0"/>
                </a:gs>
                <a:gs pos="0">
                  <a:srgbClr val="7030A0"/>
                </a:gs>
                <a:gs pos="74000">
                  <a:schemeClr val="accent1">
                    <a:lumMod val="45000"/>
                    <a:lumOff val="55000"/>
                  </a:schemeClr>
                </a:gs>
                <a:gs pos="98000">
                  <a:srgbClr val="00B050"/>
                </a:gs>
                <a:gs pos="100000">
                  <a:schemeClr val="accent6">
                    <a:lumMod val="60000"/>
                    <a:lumOff val="40000"/>
                  </a:schemeClr>
                </a:gs>
              </a:gsLst>
              <a:lin ang="5400000" scaled="1"/>
            </a:gra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9281071"/>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176</TotalTime>
  <Words>1570</Words>
  <Application>Microsoft Office PowerPoint</Application>
  <PresentationFormat>شاشة عريضة</PresentationFormat>
  <Paragraphs>67</Paragraphs>
  <Slides>23</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23</vt:i4>
      </vt:variant>
    </vt:vector>
  </HeadingPairs>
  <TitlesOfParts>
    <vt:vector size="28" baseType="lpstr">
      <vt:lpstr>Arial</vt:lpstr>
      <vt:lpstr>Calibri</vt:lpstr>
      <vt:lpstr>Calibri Light</vt:lpstr>
      <vt:lpstr>Traditional Arabic</vt:lpstr>
      <vt:lpstr>نسق Office</vt:lpstr>
      <vt:lpstr>الأمن السيبراني..   إعداد : لطيفة بن عبدالرحمن العمير .   مقدم للدكتورة : وفاء الفريح . الاستاذ المشارك بقسم أصول التربية. 1441هـ</vt:lpstr>
      <vt:lpstr>مقدمة:</vt:lpstr>
      <vt:lpstr>عرض تقديمي في PowerPoint</vt:lpstr>
      <vt:lpstr>عرض تقديمي في PowerPoint</vt:lpstr>
      <vt:lpstr>عرض تقديمي في PowerPoint</vt:lpstr>
      <vt:lpstr>المفاهيم والمصطلحات </vt:lpstr>
      <vt:lpstr>عرض تقديمي في PowerPoint</vt:lpstr>
      <vt:lpstr>عرض تقديمي في PowerPoint</vt:lpstr>
      <vt:lpstr>الهدف من الأمن السيبراني في المملكة </vt:lpstr>
      <vt:lpstr>أهم عناصر الأمن السيبراني: </vt:lpstr>
      <vt:lpstr>أبرز الهجمات السيبرانية التي تعرضت لها المملكة العربية السعودية : </vt:lpstr>
      <vt:lpstr>عرض تقديمي في PowerPoint</vt:lpstr>
      <vt:lpstr>عرض تقديمي في PowerPoint</vt:lpstr>
      <vt:lpstr>الأمن السيبراني في التعليم </vt:lpstr>
      <vt:lpstr>عرض تقديمي في PowerPoint</vt:lpstr>
      <vt:lpstr>عرض تقديمي في PowerPoint</vt:lpstr>
      <vt:lpstr>عرض تقديمي في PowerPoint</vt:lpstr>
      <vt:lpstr>التعاون بين الهيئة الوطنية للأمن السيبراني ووزارة التعليم </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الأمن السيبراني..   إعداد : لطيفة بن عبدالرحمن العمير .   مقدم للدكتورة : وفاء الفريح . الاستاذ المشارك بقسم أصول التربية. 1441هـ</dc:title>
  <dc:creator>abc</dc:creator>
  <cp:lastModifiedBy>abc</cp:lastModifiedBy>
  <cp:revision>21</cp:revision>
  <dcterms:created xsi:type="dcterms:W3CDTF">2019-11-30T04:06:49Z</dcterms:created>
  <dcterms:modified xsi:type="dcterms:W3CDTF">2019-11-30T07:03:10Z</dcterms:modified>
</cp:coreProperties>
</file>